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9" r:id="rId4"/>
    <p:sldMasterId id="2147483740" r:id="rId5"/>
    <p:sldMasterId id="2147483741" r:id="rId6"/>
    <p:sldMasterId id="214748374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Lst>
  <p:sldSz cy="5143500" cx="9144000"/>
  <p:notesSz cx="6858000" cy="9144000"/>
  <p:embeddedFontLst>
    <p:embeddedFont>
      <p:font typeface="Anton"/>
      <p:regular r:id="rId50"/>
    </p:embeddedFont>
    <p:embeddedFont>
      <p:font typeface="Helvetica Neue"/>
      <p:regular r:id="rId51"/>
      <p:bold r:id="rId52"/>
      <p:italic r:id="rId53"/>
      <p:boldItalic r:id="rId54"/>
    </p:embeddedFont>
    <p:embeddedFont>
      <p:font typeface="Helvetica Neue Light"/>
      <p:regular r:id="rId55"/>
      <p:bold r:id="rId56"/>
      <p:italic r:id="rId57"/>
      <p:boldItalic r:id="rId58"/>
    </p:embeddedFont>
    <p:embeddedFont>
      <p:font typeface="DM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DMSans-boldItalic.fntdata"/><Relationship Id="rId61" Type="http://schemas.openxmlformats.org/officeDocument/2006/relationships/font" Target="fonts/DMSans-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DMSans-bold.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HelveticaNeue-regular.fntdata"/><Relationship Id="rId50" Type="http://schemas.openxmlformats.org/officeDocument/2006/relationships/font" Target="fonts/Anton-regular.fntdata"/><Relationship Id="rId53" Type="http://schemas.openxmlformats.org/officeDocument/2006/relationships/font" Target="fonts/HelveticaNeue-italic.fntdata"/><Relationship Id="rId52" Type="http://schemas.openxmlformats.org/officeDocument/2006/relationships/font" Target="fonts/HelveticaNeue-bold.fntdata"/><Relationship Id="rId11" Type="http://schemas.openxmlformats.org/officeDocument/2006/relationships/slide" Target="slides/slide3.xml"/><Relationship Id="rId55" Type="http://schemas.openxmlformats.org/officeDocument/2006/relationships/font" Target="fonts/HelveticaNeueLight-regular.fntdata"/><Relationship Id="rId10" Type="http://schemas.openxmlformats.org/officeDocument/2006/relationships/slide" Target="slides/slide2.xml"/><Relationship Id="rId54" Type="http://schemas.openxmlformats.org/officeDocument/2006/relationships/font" Target="fonts/HelveticaNeue-boldItalic.fntdata"/><Relationship Id="rId13" Type="http://schemas.openxmlformats.org/officeDocument/2006/relationships/slide" Target="slides/slide5.xml"/><Relationship Id="rId57" Type="http://schemas.openxmlformats.org/officeDocument/2006/relationships/font" Target="fonts/HelveticaNeueLight-italic.fntdata"/><Relationship Id="rId12" Type="http://schemas.openxmlformats.org/officeDocument/2006/relationships/slide" Target="slides/slide4.xml"/><Relationship Id="rId56" Type="http://schemas.openxmlformats.org/officeDocument/2006/relationships/font" Target="fonts/HelveticaNeueLight-bold.fntdata"/><Relationship Id="rId15" Type="http://schemas.openxmlformats.org/officeDocument/2006/relationships/slide" Target="slides/slide7.xml"/><Relationship Id="rId59" Type="http://schemas.openxmlformats.org/officeDocument/2006/relationships/font" Target="fonts/DMSans-regular.fntdata"/><Relationship Id="rId14" Type="http://schemas.openxmlformats.org/officeDocument/2006/relationships/slide" Target="slides/slide6.xml"/><Relationship Id="rId58" Type="http://schemas.openxmlformats.org/officeDocument/2006/relationships/font" Target="fonts/HelveticaNeueLight-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67f3579e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1267f3579e2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32cac04149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32cac04149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305406917f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1305406917f_0_6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305406917f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1305406917f_0_6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305406917f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305406917f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305406917f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1305406917f_0_6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305406917f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305406917f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326ede673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1326ede6730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326ede673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1326ede6730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Recuerda que Multer necesita que el campo “file” del uploader debe mantenerse para que pueda recibirlo correctamente.</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30ee9a425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130ee9a4253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20789ff30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20789ff30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0b44b0dae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0b44b0dae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20789ff30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20789ff30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20789ff30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220789ff300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20789ff30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220789ff300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(Ignorar si en versiones más nuevas no aplica). El nombre de la carpeta layouts y el archivo main.handlebars deben respetar ese nombre para que el motor de plantillas reconozca correctamente el marco inicial.</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2: Cuida muy bien dejar los archivos en el nivel indicado, de otra manera no se leerá correctamente. Haz énfasis a los chicos de la importancia del nombre de los archivos, carpetas, y el nivel de cada uno.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20789ff30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20789ff30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NOTA: Puedes mencionar alguna herramienta de autocompletado para hbs para Visual Studio Code. Revisa cuáles sirven mejor para tu clase y compártelas con tus alumnos.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NOTA 2: Menciona que </a:t>
            </a:r>
            <a:r>
              <a:rPr b="1" lang="es">
                <a:solidFill>
                  <a:schemeClr val="dk1"/>
                </a:solidFill>
              </a:rPr>
              <a:t>body</a:t>
            </a:r>
            <a:r>
              <a:rPr lang="es">
                <a:solidFill>
                  <a:schemeClr val="dk1"/>
                </a:solidFill>
              </a:rPr>
              <a:t> es la única etiqueta en handlebars que utiliza la triple llave {{{}}} el resto siempre son dos {{}}</a:t>
            </a:r>
            <a:endParaRPr>
              <a:solidFill>
                <a:schemeClr val="dk1"/>
              </a:solidFill>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20789ff30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20789ff30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20789ff30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20789ff30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20789ff30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20789ff30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NOTA: Aquí estamos utilizando un __dirname generado para trabajar con type module. Recuerda que este “__dirname” lo puedes enseñar bajo tu libertad y según qué tan actualizado esté el tema al momento de dar la clase. De igual manera, se deja una diapositiva adicional para explicar el método actual.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20789ff30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20789ff30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20789ff30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20789ff30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20789ff30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20789ff30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20789ff3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20789ff3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20789ff30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220789ff300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20789ff30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220789ff300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 pesar de que ésto es una actividad en clase, evalúa el tiempo que tienes hasta este punto para corroborar si puedes cambiarlo por un hands on lab, en caso de que necesites una clase más fluida.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20789ff30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220789ff300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20789ff30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220789ff300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20789ff30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220789ff300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20789ff30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20789ff30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20789ff30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20789ff30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20789ff30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20789ff30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20789ff30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g220789ff300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20789ff300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220789ff300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Recuerda que, según el tiempo con el que cuentes, puedes considerar hacer un all hands en lugar de una actividad de clase.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305406917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30540691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20b44b0dae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120b44b0dae_0_1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20b44b0dae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120b44b0dae_0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305406917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305406917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 olvides poner a nivel general el app.use(express.json()) para recibir body. Aquí puedes comenzar a mencionar a los chicos que estamos utilizando mucho el </a:t>
            </a:r>
            <a:r>
              <a:rPr b="1" lang="es"/>
              <a:t>app.use</a:t>
            </a:r>
            <a:r>
              <a:rPr lang="es"/>
              <a:t>, ya lo usamos en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app.use(express.json())</a:t>
            </a:r>
            <a:endParaRPr/>
          </a:p>
          <a:p>
            <a:pPr indent="0" lvl="0" marL="0" rtl="0" algn="l">
              <a:spcBef>
                <a:spcPts val="0"/>
              </a:spcBef>
              <a:spcAft>
                <a:spcPts val="0"/>
              </a:spcAft>
              <a:buNone/>
            </a:pPr>
            <a:r>
              <a:rPr lang="es"/>
              <a:t>app.use(express.urlencoded({extended:true})</a:t>
            </a:r>
            <a:endParaRPr/>
          </a:p>
          <a:p>
            <a:pPr indent="0" lvl="0" marL="0" rtl="0" algn="l">
              <a:spcBef>
                <a:spcPts val="0"/>
              </a:spcBef>
              <a:spcAft>
                <a:spcPts val="0"/>
              </a:spcAft>
              <a:buNone/>
            </a:pPr>
            <a:r>
              <a:rPr lang="es"/>
              <a:t>app.use(‘/api/users’,usersRouter)</a:t>
            </a:r>
            <a:endParaRPr/>
          </a:p>
          <a:p>
            <a:pPr indent="0" lvl="0" marL="0" rtl="0" algn="l">
              <a:spcBef>
                <a:spcPts val="0"/>
              </a:spcBef>
              <a:spcAft>
                <a:spcPts val="0"/>
              </a:spcAft>
              <a:buNone/>
            </a:pPr>
            <a:r>
              <a:rPr lang="es"/>
              <a:t>app.use(‘/api/pets’,petsRouter)</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Hacer énfasis en esto, te permitirá abordar de mejor manera los middlewares que vienen más adelante en esta clase.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305406917f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1305406917f_0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305406917f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305406917f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267f3579e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267f3579e2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267f3579e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1267f3579e2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 pesar de que ésto es una actividad en clase, evalúa el tiempo que tienes hasta este punto para corroborar si puedes cambiarlo por un hands on lab, en caso de que necesites una clase más fluida.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3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3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3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3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3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 Id="rId3" Type="http://schemas.openxmlformats.org/officeDocument/2006/relationships/image" Target="../media/image3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3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3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1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55"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0" name="Google Shape;60;p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1" name="Google Shape;61;p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2" name="Google Shape;62;p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7" name="Google Shape;67;p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8" name="Google Shape;68;p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9" name="Google Shape;69;p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87"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9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99"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0"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02" name="Shape 102"/>
        <p:cNvGrpSpPr/>
        <p:nvPr/>
      </p:nvGrpSpPr>
      <p:grpSpPr>
        <a:xfrm>
          <a:off x="0" y="0"/>
          <a:ext cx="0" cy="0"/>
          <a:chOff x="0" y="0"/>
          <a:chExt cx="0" cy="0"/>
        </a:xfrm>
      </p:grpSpPr>
      <p:sp>
        <p:nvSpPr>
          <p:cNvPr id="103" name="Google Shape;103;p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4" name="Google Shape;104;p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2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0" name="Google Shape;120;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4" name="Google Shape;124;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26" name="Shape 126"/>
        <p:cNvGrpSpPr/>
        <p:nvPr/>
      </p:nvGrpSpPr>
      <p:grpSpPr>
        <a:xfrm>
          <a:off x="0" y="0"/>
          <a:ext cx="0" cy="0"/>
          <a:chOff x="0" y="0"/>
          <a:chExt cx="0" cy="0"/>
        </a:xfrm>
      </p:grpSpPr>
      <p:sp>
        <p:nvSpPr>
          <p:cNvPr id="127" name="Google Shape;127;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30" name="Shape 130"/>
        <p:cNvGrpSpPr/>
        <p:nvPr/>
      </p:nvGrpSpPr>
      <p:grpSpPr>
        <a:xfrm>
          <a:off x="0" y="0"/>
          <a:ext cx="0" cy="0"/>
          <a:chOff x="0" y="0"/>
          <a:chExt cx="0" cy="0"/>
        </a:xfrm>
      </p:grpSpPr>
      <p:sp>
        <p:nvSpPr>
          <p:cNvPr id="131" name="Google Shape;13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2" name="Google Shape;132;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34" name="Shape 134"/>
        <p:cNvGrpSpPr/>
        <p:nvPr/>
      </p:nvGrpSpPr>
      <p:grpSpPr>
        <a:xfrm>
          <a:off x="0" y="0"/>
          <a:ext cx="0" cy="0"/>
          <a:chOff x="0" y="0"/>
          <a:chExt cx="0" cy="0"/>
        </a:xfrm>
      </p:grpSpPr>
      <p:sp>
        <p:nvSpPr>
          <p:cNvPr id="135" name="Google Shape;13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 name="Google Shape;136;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38" name="Shape 138"/>
        <p:cNvGrpSpPr/>
        <p:nvPr/>
      </p:nvGrpSpPr>
      <p:grpSpPr>
        <a:xfrm>
          <a:off x="0" y="0"/>
          <a:ext cx="0" cy="0"/>
          <a:chOff x="0" y="0"/>
          <a:chExt cx="0" cy="0"/>
        </a:xfrm>
      </p:grpSpPr>
      <p:sp>
        <p:nvSpPr>
          <p:cNvPr id="139" name="Google Shape;13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1" name="Google Shape;1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42" name="Shape 142"/>
        <p:cNvGrpSpPr/>
        <p:nvPr/>
      </p:nvGrpSpPr>
      <p:grpSpPr>
        <a:xfrm>
          <a:off x="0" y="0"/>
          <a:ext cx="0" cy="0"/>
          <a:chOff x="0" y="0"/>
          <a:chExt cx="0" cy="0"/>
        </a:xfrm>
      </p:grpSpPr>
      <p:sp>
        <p:nvSpPr>
          <p:cNvPr id="143" name="Google Shape;143;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4" name="Google Shape;144;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46" name="Shape 146"/>
        <p:cNvGrpSpPr/>
        <p:nvPr/>
      </p:nvGrpSpPr>
      <p:grpSpPr>
        <a:xfrm>
          <a:off x="0" y="0"/>
          <a:ext cx="0" cy="0"/>
          <a:chOff x="0" y="0"/>
          <a:chExt cx="0" cy="0"/>
        </a:xfrm>
      </p:grpSpPr>
      <p:sp>
        <p:nvSpPr>
          <p:cNvPr id="147" name="Google Shape;147;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8" name="Google Shape;148;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50" name="Shape 150"/>
        <p:cNvGrpSpPr/>
        <p:nvPr/>
      </p:nvGrpSpPr>
      <p:grpSpPr>
        <a:xfrm>
          <a:off x="0" y="0"/>
          <a:ext cx="0" cy="0"/>
          <a:chOff x="0" y="0"/>
          <a:chExt cx="0" cy="0"/>
        </a:xfrm>
      </p:grpSpPr>
      <p:sp>
        <p:nvSpPr>
          <p:cNvPr id="151" name="Google Shape;151;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2" name="Google Shape;152;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54" name="Shape 154"/>
        <p:cNvGrpSpPr/>
        <p:nvPr/>
      </p:nvGrpSpPr>
      <p:grpSpPr>
        <a:xfrm>
          <a:off x="0" y="0"/>
          <a:ext cx="0" cy="0"/>
          <a:chOff x="0" y="0"/>
          <a:chExt cx="0" cy="0"/>
        </a:xfrm>
      </p:grpSpPr>
      <p:sp>
        <p:nvSpPr>
          <p:cNvPr id="155" name="Google Shape;155;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6" name="Google Shape;156;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58" name="Shape 158"/>
        <p:cNvGrpSpPr/>
        <p:nvPr/>
      </p:nvGrpSpPr>
      <p:grpSpPr>
        <a:xfrm>
          <a:off x="0" y="0"/>
          <a:ext cx="0" cy="0"/>
          <a:chOff x="0" y="0"/>
          <a:chExt cx="0" cy="0"/>
        </a:xfrm>
      </p:grpSpPr>
      <p:sp>
        <p:nvSpPr>
          <p:cNvPr id="159" name="Google Shape;15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0" name="Google Shape;160;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1" name="Google Shape;16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62" name="Shape 162"/>
        <p:cNvGrpSpPr/>
        <p:nvPr/>
      </p:nvGrpSpPr>
      <p:grpSpPr>
        <a:xfrm>
          <a:off x="0" y="0"/>
          <a:ext cx="0" cy="0"/>
          <a:chOff x="0" y="0"/>
          <a:chExt cx="0" cy="0"/>
        </a:xfrm>
      </p:grpSpPr>
      <p:sp>
        <p:nvSpPr>
          <p:cNvPr id="163" name="Google Shape;163;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4" name="Google Shape;164;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66" name="Shape 166"/>
        <p:cNvGrpSpPr/>
        <p:nvPr/>
      </p:nvGrpSpPr>
      <p:grpSpPr>
        <a:xfrm>
          <a:off x="0" y="0"/>
          <a:ext cx="0" cy="0"/>
          <a:chOff x="0" y="0"/>
          <a:chExt cx="0" cy="0"/>
        </a:xfrm>
      </p:grpSpPr>
      <p:sp>
        <p:nvSpPr>
          <p:cNvPr id="167" name="Google Shape;167;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8" name="Google Shape;168;p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70" name="Shape 170"/>
        <p:cNvGrpSpPr/>
        <p:nvPr/>
      </p:nvGrpSpPr>
      <p:grpSpPr>
        <a:xfrm>
          <a:off x="0" y="0"/>
          <a:ext cx="0" cy="0"/>
          <a:chOff x="0" y="0"/>
          <a:chExt cx="0" cy="0"/>
        </a:xfrm>
      </p:grpSpPr>
      <p:sp>
        <p:nvSpPr>
          <p:cNvPr id="171" name="Google Shape;171;p4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 name="Google Shape;172;p4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3" name="Google Shape;17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74" name="Shape 174"/>
        <p:cNvGrpSpPr/>
        <p:nvPr/>
      </p:nvGrpSpPr>
      <p:grpSpPr>
        <a:xfrm>
          <a:off x="0" y="0"/>
          <a:ext cx="0" cy="0"/>
          <a:chOff x="0" y="0"/>
          <a:chExt cx="0" cy="0"/>
        </a:xfrm>
      </p:grpSpPr>
      <p:sp>
        <p:nvSpPr>
          <p:cNvPr id="175" name="Google Shape;17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 name="Google Shape;176;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7" name="Google Shape;17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2"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6"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08"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10"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9"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22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7" name="Shape 227"/>
        <p:cNvGrpSpPr/>
        <p:nvPr/>
      </p:nvGrpSpPr>
      <p:grpSpPr>
        <a:xfrm>
          <a:off x="0" y="0"/>
          <a:ext cx="0" cy="0"/>
          <a:chOff x="0" y="0"/>
          <a:chExt cx="0" cy="0"/>
        </a:xfrm>
      </p:grpSpPr>
      <p:pic>
        <p:nvPicPr>
          <p:cNvPr id="228" name="Google Shape;228;p6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6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1" name="Google Shape;231;p6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2"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44"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46" name="Shape 246"/>
        <p:cNvGrpSpPr/>
        <p:nvPr/>
      </p:nvGrpSpPr>
      <p:grpSpPr>
        <a:xfrm>
          <a:off x="0" y="0"/>
          <a:ext cx="0" cy="0"/>
          <a:chOff x="0" y="0"/>
          <a:chExt cx="0" cy="0"/>
        </a:xfrm>
      </p:grpSpPr>
      <p:pic>
        <p:nvPicPr>
          <p:cNvPr id="247" name="Google Shape;247;p7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48" name="Shape 248"/>
        <p:cNvGrpSpPr/>
        <p:nvPr/>
      </p:nvGrpSpPr>
      <p:grpSpPr>
        <a:xfrm>
          <a:off x="0" y="0"/>
          <a:ext cx="0" cy="0"/>
          <a:chOff x="0" y="0"/>
          <a:chExt cx="0" cy="0"/>
        </a:xfrm>
      </p:grpSpPr>
      <p:sp>
        <p:nvSpPr>
          <p:cNvPr id="249" name="Google Shape;249;p7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50" name="Google Shape;250;p7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1" name="Google Shape;251;p7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7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4" name="Google Shape;254;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5" name="Google Shape;255;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8">
  <p:cSld name="TITLE_AND_BODY_8">
    <p:spTree>
      <p:nvGrpSpPr>
        <p:cNvPr id="256" name="Shape 256"/>
        <p:cNvGrpSpPr/>
        <p:nvPr/>
      </p:nvGrpSpPr>
      <p:grpSpPr>
        <a:xfrm>
          <a:off x="0" y="0"/>
          <a:ext cx="0" cy="0"/>
          <a:chOff x="0" y="0"/>
          <a:chExt cx="0" cy="0"/>
        </a:xfrm>
      </p:grpSpPr>
      <p:sp>
        <p:nvSpPr>
          <p:cNvPr id="257" name="Google Shape;257;p7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8" name="Google Shape;258;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9" name="Google Shape;259;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id="261" name="Google Shape;261;p8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62" name="Shape 262"/>
        <p:cNvGrpSpPr/>
        <p:nvPr/>
      </p:nvGrpSpPr>
      <p:grpSpPr>
        <a:xfrm>
          <a:off x="0" y="0"/>
          <a:ext cx="0" cy="0"/>
          <a:chOff x="0" y="0"/>
          <a:chExt cx="0" cy="0"/>
        </a:xfrm>
      </p:grpSpPr>
      <p:pic>
        <p:nvPicPr>
          <p:cNvPr id="263" name="Google Shape;263;p8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68" name="Shape 268"/>
        <p:cNvGrpSpPr/>
        <p:nvPr/>
      </p:nvGrpSpPr>
      <p:grpSpPr>
        <a:xfrm>
          <a:off x="0" y="0"/>
          <a:ext cx="0" cy="0"/>
          <a:chOff x="0" y="0"/>
          <a:chExt cx="0" cy="0"/>
        </a:xfrm>
      </p:grpSpPr>
      <p:sp>
        <p:nvSpPr>
          <p:cNvPr id="269" name="Google Shape;269;p8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0" name="Google Shape;270;p8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71" name="Google Shape;271;p8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72" name="Shape 272"/>
        <p:cNvGrpSpPr/>
        <p:nvPr/>
      </p:nvGrpSpPr>
      <p:grpSpPr>
        <a:xfrm>
          <a:off x="0" y="0"/>
          <a:ext cx="0" cy="0"/>
          <a:chOff x="0" y="0"/>
          <a:chExt cx="0" cy="0"/>
        </a:xfrm>
      </p:grpSpPr>
      <p:pic>
        <p:nvPicPr>
          <p:cNvPr id="273" name="Google Shape;273;p8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74" name="Shape 274"/>
        <p:cNvGrpSpPr/>
        <p:nvPr/>
      </p:nvGrpSpPr>
      <p:grpSpPr>
        <a:xfrm>
          <a:off x="0" y="0"/>
          <a:ext cx="0" cy="0"/>
          <a:chOff x="0" y="0"/>
          <a:chExt cx="0" cy="0"/>
        </a:xfrm>
      </p:grpSpPr>
      <p:pic>
        <p:nvPicPr>
          <p:cNvPr id="275" name="Google Shape;275;p8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76" name="Shape 276"/>
        <p:cNvGrpSpPr/>
        <p:nvPr/>
      </p:nvGrpSpPr>
      <p:grpSpPr>
        <a:xfrm>
          <a:off x="0" y="0"/>
          <a:ext cx="0" cy="0"/>
          <a:chOff x="0" y="0"/>
          <a:chExt cx="0" cy="0"/>
        </a:xfrm>
      </p:grpSpPr>
      <p:pic>
        <p:nvPicPr>
          <p:cNvPr id="277" name="Google Shape;277;p8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78" name="Shape 278"/>
        <p:cNvGrpSpPr/>
        <p:nvPr/>
      </p:nvGrpSpPr>
      <p:grpSpPr>
        <a:xfrm>
          <a:off x="0" y="0"/>
          <a:ext cx="0" cy="0"/>
          <a:chOff x="0" y="0"/>
          <a:chExt cx="0" cy="0"/>
        </a:xfrm>
      </p:grpSpPr>
      <p:pic>
        <p:nvPicPr>
          <p:cNvPr id="279" name="Google Shape;279;p8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id="281" name="Google Shape;281;p8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82" name="Shape 282"/>
        <p:cNvGrpSpPr/>
        <p:nvPr/>
      </p:nvGrpSpPr>
      <p:grpSpPr>
        <a:xfrm>
          <a:off x="0" y="0"/>
          <a:ext cx="0" cy="0"/>
          <a:chOff x="0" y="0"/>
          <a:chExt cx="0" cy="0"/>
        </a:xfrm>
      </p:grpSpPr>
      <p:pic>
        <p:nvPicPr>
          <p:cNvPr id="283" name="Google Shape;283;p8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84" name="Shape 284"/>
        <p:cNvGrpSpPr/>
        <p:nvPr/>
      </p:nvGrpSpPr>
      <p:grpSpPr>
        <a:xfrm>
          <a:off x="0" y="0"/>
          <a:ext cx="0" cy="0"/>
          <a:chOff x="0" y="0"/>
          <a:chExt cx="0" cy="0"/>
        </a:xfrm>
      </p:grpSpPr>
      <p:sp>
        <p:nvSpPr>
          <p:cNvPr id="285" name="Google Shape;285;p9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 name="Google Shape;286;p9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87" name="Shape 287"/>
        <p:cNvGrpSpPr/>
        <p:nvPr/>
      </p:nvGrpSpPr>
      <p:grpSpPr>
        <a:xfrm>
          <a:off x="0" y="0"/>
          <a:ext cx="0" cy="0"/>
          <a:chOff x="0" y="0"/>
          <a:chExt cx="0" cy="0"/>
        </a:xfrm>
      </p:grpSpPr>
      <p:pic>
        <p:nvPicPr>
          <p:cNvPr id="288" name="Google Shape;288;p9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89" name="Shape 289"/>
        <p:cNvGrpSpPr/>
        <p:nvPr/>
      </p:nvGrpSpPr>
      <p:grpSpPr>
        <a:xfrm>
          <a:off x="0" y="0"/>
          <a:ext cx="0" cy="0"/>
          <a:chOff x="0" y="0"/>
          <a:chExt cx="0" cy="0"/>
        </a:xfrm>
      </p:grpSpPr>
      <p:pic>
        <p:nvPicPr>
          <p:cNvPr id="290" name="Google Shape;290;p9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91" name="Shape 291"/>
        <p:cNvGrpSpPr/>
        <p:nvPr/>
      </p:nvGrpSpPr>
      <p:grpSpPr>
        <a:xfrm>
          <a:off x="0" y="0"/>
          <a:ext cx="0" cy="0"/>
          <a:chOff x="0" y="0"/>
          <a:chExt cx="0" cy="0"/>
        </a:xfrm>
      </p:grpSpPr>
      <p:pic>
        <p:nvPicPr>
          <p:cNvPr id="292" name="Google Shape;292;p9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 name="Shape 293"/>
        <p:cNvGrpSpPr/>
        <p:nvPr/>
      </p:nvGrpSpPr>
      <p:grpSpPr>
        <a:xfrm>
          <a:off x="0" y="0"/>
          <a:ext cx="0" cy="0"/>
          <a:chOff x="0" y="0"/>
          <a:chExt cx="0" cy="0"/>
        </a:xfrm>
      </p:grpSpPr>
      <p:sp>
        <p:nvSpPr>
          <p:cNvPr id="294" name="Google Shape;294;p9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5" name="Google Shape;295;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96" name="Google Shape;296;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97" name="Shape 297"/>
        <p:cNvGrpSpPr/>
        <p:nvPr/>
      </p:nvGrpSpPr>
      <p:grpSpPr>
        <a:xfrm>
          <a:off x="0" y="0"/>
          <a:ext cx="0" cy="0"/>
          <a:chOff x="0" y="0"/>
          <a:chExt cx="0" cy="0"/>
        </a:xfrm>
      </p:grpSpPr>
      <p:pic>
        <p:nvPicPr>
          <p:cNvPr id="298" name="Google Shape;298;p9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theme" Target="../theme/theme2.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 Id="rId11" Type="http://schemas.openxmlformats.org/officeDocument/2006/relationships/slideLayout" Target="../slideLayouts/slideLayout74.xml"/><Relationship Id="rId10" Type="http://schemas.openxmlformats.org/officeDocument/2006/relationships/slideLayout" Target="../slideLayouts/slideLayout73.xml"/><Relationship Id="rId13" Type="http://schemas.openxmlformats.org/officeDocument/2006/relationships/slideLayout" Target="../slideLayouts/slideLayout76.xml"/><Relationship Id="rId12" Type="http://schemas.openxmlformats.org/officeDocument/2006/relationships/slideLayout" Target="../slideLayouts/slideLayout75.xml"/><Relationship Id="rId15" Type="http://schemas.openxmlformats.org/officeDocument/2006/relationships/slideLayout" Target="../slideLayouts/slideLayout78.xml"/><Relationship Id="rId14" Type="http://schemas.openxmlformats.org/officeDocument/2006/relationships/slideLayout" Target="../slideLayouts/slideLayout77.xml"/><Relationship Id="rId16"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9" Type="http://schemas.openxmlformats.org/officeDocument/2006/relationships/slideLayout" Target="../slideLayouts/slideLayout87.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11" Type="http://schemas.openxmlformats.org/officeDocument/2006/relationships/slideLayout" Target="../slideLayouts/slideLayout89.xml"/><Relationship Id="rId10" Type="http://schemas.openxmlformats.org/officeDocument/2006/relationships/slideLayout" Target="../slideLayouts/slideLayout88.xml"/><Relationship Id="rId13" Type="http://schemas.openxmlformats.org/officeDocument/2006/relationships/slideLayout" Target="../slideLayouts/slideLayout91.xml"/><Relationship Id="rId12" Type="http://schemas.openxmlformats.org/officeDocument/2006/relationships/slideLayout" Target="../slideLayouts/slideLayout90.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3" name="Shape 223"/>
        <p:cNvGrpSpPr/>
        <p:nvPr/>
      </p:nvGrpSpPr>
      <p:grpSpPr>
        <a:xfrm>
          <a:off x="0" y="0"/>
          <a:ext cx="0" cy="0"/>
          <a:chOff x="0" y="0"/>
          <a:chExt cx="0" cy="0"/>
        </a:xfrm>
      </p:grpSpPr>
      <p:sp>
        <p:nvSpPr>
          <p:cNvPr id="224" name="Google Shape;224;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5" name="Google Shape;225;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26" name="Google Shape;226;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64" name="Shape 264"/>
        <p:cNvGrpSpPr/>
        <p:nvPr/>
      </p:nvGrpSpPr>
      <p:grpSpPr>
        <a:xfrm>
          <a:off x="0" y="0"/>
          <a:ext cx="0" cy="0"/>
          <a:chOff x="0" y="0"/>
          <a:chExt cx="0" cy="0"/>
        </a:xfrm>
      </p:grpSpPr>
      <p:sp>
        <p:nvSpPr>
          <p:cNvPr id="265" name="Google Shape;265;p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66" name="Google Shape;266;p8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67" name="Google Shape;267;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10.xml"/><Relationship Id="rId3"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1.xml"/><Relationship Id="rId3" Type="http://schemas.openxmlformats.org/officeDocument/2006/relationships/image" Target="../media/image75.png"/><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3.xml"/><Relationship Id="rId3" Type="http://schemas.openxmlformats.org/officeDocument/2006/relationships/image" Target="../media/image6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xml"/><Relationship Id="rId3"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xml"/><Relationship Id="rId3" Type="http://schemas.openxmlformats.org/officeDocument/2006/relationships/image" Target="../media/image6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6.xml"/><Relationship Id="rId3"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xml"/><Relationship Id="rId3" Type="http://schemas.openxmlformats.org/officeDocument/2006/relationships/image" Target="../media/image5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9.xml"/><Relationship Id="rId3" Type="http://schemas.openxmlformats.org/officeDocument/2006/relationships/image" Target="../media/image7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xml"/><Relationship Id="rId3" Type="http://schemas.openxmlformats.org/officeDocument/2006/relationships/image" Target="../media/image6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1.xml"/><Relationship Id="rId3" Type="http://schemas.openxmlformats.org/officeDocument/2006/relationships/image" Target="../media/image77.png"/><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2.xml"/><Relationship Id="rId3" Type="http://schemas.openxmlformats.org/officeDocument/2006/relationships/image" Target="../media/image68.png"/><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3.xml"/><Relationship Id="rId3" Type="http://schemas.openxmlformats.org/officeDocument/2006/relationships/image" Target="../media/image67.png"/><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4.xml"/><Relationship Id="rId3" Type="http://schemas.openxmlformats.org/officeDocument/2006/relationships/image" Target="../media/image66.png"/><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5.xml"/><Relationship Id="rId3" Type="http://schemas.openxmlformats.org/officeDocument/2006/relationships/image" Target="../media/image69.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6.xml"/><Relationship Id="rId3" Type="http://schemas.openxmlformats.org/officeDocument/2006/relationships/image" Target="../media/image71.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7.xml"/><Relationship Id="rId3" Type="http://schemas.openxmlformats.org/officeDocument/2006/relationships/image" Target="../media/image83.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8.xml"/><Relationship Id="rId3" Type="http://schemas.openxmlformats.org/officeDocument/2006/relationships/image" Target="../media/image76.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9.xml"/><Relationship Id="rId3" Type="http://schemas.openxmlformats.org/officeDocument/2006/relationships/image" Target="../media/image85.png"/><Relationship Id="rId4" Type="http://schemas.openxmlformats.org/officeDocument/2006/relationships/image" Target="../media/image84.png"/><Relationship Id="rId5" Type="http://schemas.openxmlformats.org/officeDocument/2006/relationships/image" Target="../media/image81.png"/><Relationship Id="rId6"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xml"/><Relationship Id="rId3" Type="http://schemas.openxmlformats.org/officeDocument/2006/relationships/image" Target="../media/image6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1.xml"/><Relationship Id="rId3" Type="http://schemas.openxmlformats.org/officeDocument/2006/relationships/image" Target="../media/image5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5.xml"/><Relationship Id="rId3" Type="http://schemas.openxmlformats.org/officeDocument/2006/relationships/image" Target="../media/image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6.xml"/><Relationship Id="rId3" Type="http://schemas.openxmlformats.org/officeDocument/2006/relationships/image" Target="../media/image8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7.xml"/><Relationship Id="rId3" Type="http://schemas.openxmlformats.org/officeDocument/2006/relationships/image" Target="../media/image79.png"/><Relationship Id="rId4" Type="http://schemas.openxmlformats.org/officeDocument/2006/relationships/image" Target="../media/image86.png"/><Relationship Id="rId5"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8.xml"/><Relationship Id="rId3"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9.xml"/><Relationship Id="rId3" Type="http://schemas.openxmlformats.org/officeDocument/2006/relationships/image" Target="../media/image5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4.xml"/><Relationship Id="rId3" Type="http://schemas.openxmlformats.org/officeDocument/2006/relationships/image" Target="../media/image5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1.xml"/><Relationship Id="rId3" Type="http://schemas.openxmlformats.org/officeDocument/2006/relationships/image" Target="../media/image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xml"/><Relationship Id="rId3"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6.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xml"/><Relationship Id="rId3"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8.xml"/><Relationship Id="rId3"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xml"/><Relationship Id="rId3" Type="http://schemas.openxmlformats.org/officeDocument/2006/relationships/image" Target="../media/image5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96"/>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Motores de Plantillas y Routers en Express</a:t>
            </a:r>
            <a:endParaRPr b="1" i="0" sz="4000" u="none" cap="none" strike="noStrike">
              <a:solidFill>
                <a:srgbClr val="EAFF6A"/>
              </a:solidFill>
              <a:latin typeface="DM Sans"/>
              <a:ea typeface="DM Sans"/>
              <a:cs typeface="DM Sans"/>
              <a:sym typeface="DM Sans"/>
            </a:endParaRPr>
          </a:p>
        </p:txBody>
      </p:sp>
      <p:sp>
        <p:nvSpPr>
          <p:cNvPr id="304" name="Google Shape;304;p9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s" sz="1800">
                <a:solidFill>
                  <a:schemeClr val="lt1"/>
                </a:solidFill>
                <a:latin typeface="DM Sans"/>
                <a:ea typeface="DM Sans"/>
                <a:cs typeface="DM Sans"/>
                <a:sym typeface="DM Sans"/>
              </a:rPr>
              <a:t>Unidad 05</a:t>
            </a:r>
            <a:r>
              <a:rPr b="1" lang="es" sz="1800">
                <a:solidFill>
                  <a:schemeClr val="lt1"/>
                </a:solidFill>
                <a:latin typeface="DM Sans"/>
                <a:ea typeface="DM Sans"/>
                <a:cs typeface="DM Sans"/>
                <a:sym typeface="DM Sans"/>
              </a:rPr>
              <a:t>. </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 BACKEND</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10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394" name="Google Shape;394;p105"/>
          <p:cNvSpPr txBox="1"/>
          <p:nvPr/>
        </p:nvSpPr>
        <p:spPr>
          <a:xfrm>
            <a:off x="473350" y="17785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Instalación y configuración de MULTER</a:t>
            </a:r>
            <a:endParaRPr b="1" sz="2500">
              <a:solidFill>
                <a:schemeClr val="lt1"/>
              </a:solidFill>
              <a:latin typeface="Helvetica Neue"/>
              <a:ea typeface="Helvetica Neue"/>
              <a:cs typeface="Helvetica Neue"/>
              <a:sym typeface="Helvetica Neue"/>
            </a:endParaRPr>
          </a:p>
        </p:txBody>
      </p:sp>
      <p:grpSp>
        <p:nvGrpSpPr>
          <p:cNvPr id="395" name="Google Shape;395;p105"/>
          <p:cNvGrpSpPr/>
          <p:nvPr/>
        </p:nvGrpSpPr>
        <p:grpSpPr>
          <a:xfrm>
            <a:off x="473351" y="619523"/>
            <a:ext cx="738900" cy="738900"/>
            <a:chOff x="473351" y="619523"/>
            <a:chExt cx="738900" cy="738900"/>
          </a:xfrm>
        </p:grpSpPr>
        <p:sp>
          <p:nvSpPr>
            <p:cNvPr id="396" name="Google Shape;396;p10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10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98" name="Google Shape;398;p105"/>
          <p:cNvSpPr txBox="1"/>
          <p:nvPr/>
        </p:nvSpPr>
        <p:spPr>
          <a:xfrm>
            <a:off x="359200" y="3995975"/>
            <a:ext cx="7932900" cy="39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s" sz="1300">
                <a:solidFill>
                  <a:schemeClr val="lt2"/>
                </a:solidFill>
                <a:latin typeface="DM Sans"/>
                <a:ea typeface="DM Sans"/>
                <a:cs typeface="DM Sans"/>
                <a:sym typeface="DM Sans"/>
              </a:rPr>
              <a:t>Dejamos las siguientes diapositivas con el paso a paso para la consulta de forma asincrónica.</a:t>
            </a:r>
            <a:endParaRPr sz="1300">
              <a:solidFill>
                <a:schemeClr val="lt2"/>
              </a:solidFill>
              <a:latin typeface="DM Sans"/>
              <a:ea typeface="DM Sans"/>
              <a:cs typeface="DM Sans"/>
              <a:sym typeface="DM Sans"/>
            </a:endParaRPr>
          </a:p>
          <a:p>
            <a:pPr indent="0" lvl="0" marL="0" rtl="0" algn="l">
              <a:spcBef>
                <a:spcPts val="0"/>
              </a:spcBef>
              <a:spcAft>
                <a:spcPts val="0"/>
              </a:spcAft>
              <a:buNone/>
            </a:pPr>
            <a:r>
              <a:t/>
            </a:r>
            <a:endParaRPr b="1" sz="100">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06"/>
          <p:cNvSpPr txBox="1"/>
          <p:nvPr/>
        </p:nvSpPr>
        <p:spPr>
          <a:xfrm>
            <a:off x="457725" y="682575"/>
            <a:ext cx="5041200" cy="738900"/>
          </a:xfrm>
          <a:prstGeom prst="rect">
            <a:avLst/>
          </a:prstGeom>
          <a:noFill/>
          <a:ln>
            <a:noFill/>
          </a:ln>
        </p:spPr>
        <p:txBody>
          <a:bodyPr anchorCtr="0" anchor="t" bIns="91425" lIns="91425" spcFirstLastPara="1" rIns="91425" wrap="square" tIns="91425">
            <a:spAutoFit/>
          </a:bodyPr>
          <a:lstStyle/>
          <a:p>
            <a:pPr indent="-482600" lvl="0" marL="457200" marR="0" rtl="0" algn="l">
              <a:lnSpc>
                <a:spcPct val="90000"/>
              </a:lnSpc>
              <a:spcBef>
                <a:spcPts val="0"/>
              </a:spcBef>
              <a:spcAft>
                <a:spcPts val="0"/>
              </a:spcAft>
              <a:buClr>
                <a:schemeClr val="dk1"/>
              </a:buClr>
              <a:buSzPts val="4000"/>
              <a:buFont typeface="DM Sans"/>
              <a:buAutoNum type="arabicPeriod"/>
            </a:pPr>
            <a:r>
              <a:rPr b="1" lang="es" sz="4000">
                <a:solidFill>
                  <a:schemeClr val="dk1"/>
                </a:solidFill>
                <a:latin typeface="DM Sans"/>
                <a:ea typeface="DM Sans"/>
                <a:cs typeface="DM Sans"/>
                <a:sym typeface="DM Sans"/>
              </a:rPr>
              <a:t>Instalar multer</a:t>
            </a:r>
            <a:endParaRPr b="1" i="0" sz="4000" u="none" cap="none" strike="noStrike">
              <a:solidFill>
                <a:schemeClr val="dk1"/>
              </a:solidFill>
              <a:latin typeface="DM Sans"/>
              <a:ea typeface="DM Sans"/>
              <a:cs typeface="DM Sans"/>
              <a:sym typeface="DM Sans"/>
            </a:endParaRPr>
          </a:p>
        </p:txBody>
      </p:sp>
      <p:sp>
        <p:nvSpPr>
          <p:cNvPr id="404" name="Google Shape;404;p106"/>
          <p:cNvSpPr txBox="1"/>
          <p:nvPr/>
        </p:nvSpPr>
        <p:spPr>
          <a:xfrm>
            <a:off x="457725" y="1703725"/>
            <a:ext cx="4730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MULTER es una dependencia de terceros, de manera que, al igual que express, necesitaremos instalarlo dentro de nuestro package.json con el comando: </a:t>
            </a:r>
            <a:endParaRPr sz="1350">
              <a:latin typeface="DM Sans"/>
              <a:ea typeface="DM Sans"/>
              <a:cs typeface="DM Sans"/>
              <a:sym typeface="DM Sans"/>
            </a:endParaRPr>
          </a:p>
        </p:txBody>
      </p:sp>
      <p:pic>
        <p:nvPicPr>
          <p:cNvPr id="405" name="Google Shape;405;p106"/>
          <p:cNvPicPr preferRelativeResize="0"/>
          <p:nvPr/>
        </p:nvPicPr>
        <p:blipFill rotWithShape="1">
          <a:blip r:embed="rId3">
            <a:alphaModFix/>
          </a:blip>
          <a:srcRect b="0" l="0" r="8759" t="0"/>
          <a:stretch/>
        </p:blipFill>
        <p:spPr>
          <a:xfrm>
            <a:off x="1115875" y="2636275"/>
            <a:ext cx="3015750" cy="419100"/>
          </a:xfrm>
          <a:prstGeom prst="rect">
            <a:avLst/>
          </a:prstGeom>
          <a:noFill/>
          <a:ln>
            <a:noFill/>
          </a:ln>
        </p:spPr>
      </p:pic>
      <p:pic>
        <p:nvPicPr>
          <p:cNvPr id="406" name="Google Shape;406;p106"/>
          <p:cNvPicPr preferRelativeResize="0"/>
          <p:nvPr/>
        </p:nvPicPr>
        <p:blipFill rotWithShape="1">
          <a:blip r:embed="rId4">
            <a:alphaModFix/>
          </a:blip>
          <a:srcRect b="0" l="0" r="43646" t="0"/>
          <a:stretch/>
        </p:blipFill>
        <p:spPr>
          <a:xfrm>
            <a:off x="5572050" y="1595013"/>
            <a:ext cx="3357300" cy="2279775"/>
          </a:xfrm>
          <a:prstGeom prst="rect">
            <a:avLst/>
          </a:prstGeom>
          <a:noFill/>
          <a:ln>
            <a:noFill/>
          </a:ln>
        </p:spPr>
      </p:pic>
      <p:sp>
        <p:nvSpPr>
          <p:cNvPr id="407" name="Google Shape;407;p106"/>
          <p:cNvSpPr txBox="1"/>
          <p:nvPr/>
        </p:nvSpPr>
        <p:spPr>
          <a:xfrm>
            <a:off x="457725" y="3179725"/>
            <a:ext cx="48858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Debemos corroborar que se encuentre dentro de las dependencias al mismo nivel que tenemos express instalado. </a:t>
            </a:r>
            <a:endParaRPr sz="135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107"/>
          <p:cNvSpPr txBox="1"/>
          <p:nvPr/>
        </p:nvSpPr>
        <p:spPr>
          <a:xfrm>
            <a:off x="580850" y="826125"/>
            <a:ext cx="80559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2. </a:t>
            </a:r>
            <a:r>
              <a:rPr b="1" lang="es" sz="3500">
                <a:solidFill>
                  <a:schemeClr val="dk1"/>
                </a:solidFill>
                <a:latin typeface="DM Sans"/>
                <a:ea typeface="DM Sans"/>
                <a:cs typeface="DM Sans"/>
                <a:sym typeface="DM Sans"/>
              </a:rPr>
              <a:t>Configurar multer en el proyecto actual  </a:t>
            </a:r>
            <a:endParaRPr b="1" i="0" sz="3500" u="none" cap="none" strike="noStrike">
              <a:solidFill>
                <a:schemeClr val="dk1"/>
              </a:solidFill>
              <a:latin typeface="DM Sans"/>
              <a:ea typeface="DM Sans"/>
              <a:cs typeface="DM Sans"/>
              <a:sym typeface="DM Sans"/>
            </a:endParaRPr>
          </a:p>
        </p:txBody>
      </p:sp>
      <p:sp>
        <p:nvSpPr>
          <p:cNvPr id="413" name="Google Shape;413;p107"/>
          <p:cNvSpPr txBox="1"/>
          <p:nvPr/>
        </p:nvSpPr>
        <p:spPr>
          <a:xfrm>
            <a:off x="580850" y="2237900"/>
            <a:ext cx="74778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vez que tenemos MULTER instalado, podemos importarlo en nuestro proyecto y configurarlo donde lo necesitemos (puede ser directamente en app, o bien se recomienda hacerlo en un archivo al mismo nivel de app llamado “utils”)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Contar con un uploader externo a app.js, brindará más dinamismo al momento de utilizarlo, ya que podemos colocarlo en el router que necesitemos y no necesariamente instanciarlo a nivel general</a:t>
            </a:r>
            <a:endParaRPr sz="135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108"/>
          <p:cNvPicPr preferRelativeResize="0"/>
          <p:nvPr/>
        </p:nvPicPr>
        <p:blipFill>
          <a:blip r:embed="rId3">
            <a:alphaModFix/>
          </a:blip>
          <a:stretch>
            <a:fillRect/>
          </a:stretch>
        </p:blipFill>
        <p:spPr>
          <a:xfrm>
            <a:off x="1295312" y="1517450"/>
            <a:ext cx="6553376" cy="3216675"/>
          </a:xfrm>
          <a:prstGeom prst="rect">
            <a:avLst/>
          </a:prstGeom>
          <a:noFill/>
          <a:ln>
            <a:noFill/>
          </a:ln>
        </p:spPr>
      </p:pic>
      <p:sp>
        <p:nvSpPr>
          <p:cNvPr id="419" name="Google Shape;419;p108"/>
          <p:cNvSpPr txBox="1"/>
          <p:nvPr/>
        </p:nvSpPr>
        <p:spPr>
          <a:xfrm>
            <a:off x="669050" y="137450"/>
            <a:ext cx="79737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500">
                <a:solidFill>
                  <a:schemeClr val="lt1"/>
                </a:solidFill>
                <a:latin typeface="DM Sans"/>
                <a:ea typeface="DM Sans"/>
                <a:cs typeface="DM Sans"/>
                <a:sym typeface="DM Sans"/>
              </a:rPr>
              <a:t>Ejemplo: configurando multer para poder utilizar un “uploader”</a:t>
            </a:r>
            <a:endParaRPr b="1" sz="3500">
              <a:solidFill>
                <a:schemeClr val="lt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09"/>
          <p:cNvSpPr txBox="1"/>
          <p:nvPr/>
        </p:nvSpPr>
        <p:spPr>
          <a:xfrm>
            <a:off x="457725" y="911175"/>
            <a:ext cx="5041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3. Utilizar uploader</a:t>
            </a:r>
            <a:endParaRPr b="1" i="0" sz="4000" u="none" cap="none" strike="noStrike">
              <a:solidFill>
                <a:schemeClr val="dk1"/>
              </a:solidFill>
              <a:latin typeface="DM Sans"/>
              <a:ea typeface="DM Sans"/>
              <a:cs typeface="DM Sans"/>
              <a:sym typeface="DM Sans"/>
            </a:endParaRPr>
          </a:p>
        </p:txBody>
      </p:sp>
      <p:sp>
        <p:nvSpPr>
          <p:cNvPr id="425" name="Google Shape;425;p109"/>
          <p:cNvSpPr txBox="1"/>
          <p:nvPr/>
        </p:nvSpPr>
        <p:spPr>
          <a:xfrm>
            <a:off x="457725" y="1703725"/>
            <a:ext cx="79110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vez que nuestro uploader está listo para utilizarse, podemos importarlo en el router que necesitemos y colocarlo en la ruta donde lo necesitemos, recuerda que, al ser un middleware, éste va enmedio de la ruta y de la función callback (req,res).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Podemos utilizar el uploader de dos formas principalmente:</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uploader.single(‘nombre del campo’): permitirá subir un único archivo, su resultado estará en </a:t>
            </a:r>
            <a:r>
              <a:rPr b="1" lang="es" sz="1350">
                <a:latin typeface="DM Sans"/>
                <a:ea typeface="DM Sans"/>
                <a:cs typeface="DM Sans"/>
                <a:sym typeface="DM Sans"/>
              </a:rPr>
              <a:t>req.file</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uploader.array(‘nombre de campos’): permitirá subir múltiples archivos, su resultado estará en </a:t>
            </a:r>
            <a:r>
              <a:rPr b="1" lang="es" sz="1350">
                <a:latin typeface="DM Sans"/>
                <a:ea typeface="DM Sans"/>
                <a:cs typeface="DM Sans"/>
                <a:sym typeface="DM Sans"/>
              </a:rPr>
              <a:t>req.files</a:t>
            </a:r>
            <a:endParaRPr sz="1350">
              <a:latin typeface="DM Sans"/>
              <a:ea typeface="DM Sans"/>
              <a:cs typeface="DM Sans"/>
              <a:sym typeface="DM Sans"/>
            </a:endParaRPr>
          </a:p>
        </p:txBody>
      </p:sp>
      <p:pic>
        <p:nvPicPr>
          <p:cNvPr id="426" name="Google Shape;426;p109"/>
          <p:cNvPicPr preferRelativeResize="0"/>
          <p:nvPr/>
        </p:nvPicPr>
        <p:blipFill>
          <a:blip r:embed="rId3">
            <a:alphaModFix/>
          </a:blip>
          <a:stretch>
            <a:fillRect/>
          </a:stretch>
        </p:blipFill>
        <p:spPr>
          <a:xfrm>
            <a:off x="2175888" y="2524150"/>
            <a:ext cx="4792225" cy="239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110"/>
          <p:cNvPicPr preferRelativeResize="0"/>
          <p:nvPr/>
        </p:nvPicPr>
        <p:blipFill>
          <a:blip r:embed="rId3">
            <a:alphaModFix/>
          </a:blip>
          <a:stretch>
            <a:fillRect/>
          </a:stretch>
        </p:blipFill>
        <p:spPr>
          <a:xfrm>
            <a:off x="1526411" y="1291450"/>
            <a:ext cx="6091175" cy="3614999"/>
          </a:xfrm>
          <a:prstGeom prst="rect">
            <a:avLst/>
          </a:prstGeom>
          <a:noFill/>
          <a:ln>
            <a:noFill/>
          </a:ln>
        </p:spPr>
      </p:pic>
      <p:sp>
        <p:nvSpPr>
          <p:cNvPr id="432" name="Google Shape;432;p110"/>
          <p:cNvSpPr txBox="1"/>
          <p:nvPr/>
        </p:nvSpPr>
        <p:spPr>
          <a:xfrm>
            <a:off x="1118926" y="95650"/>
            <a:ext cx="71781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500">
                <a:solidFill>
                  <a:schemeClr val="lt1"/>
                </a:solidFill>
                <a:latin typeface="DM Sans"/>
                <a:ea typeface="DM Sans"/>
                <a:cs typeface="DM Sans"/>
                <a:sym typeface="DM Sans"/>
              </a:rPr>
              <a:t>Ejemplo implementación MULTER</a:t>
            </a:r>
            <a:r>
              <a:rPr b="1" lang="es" sz="3500">
                <a:solidFill>
                  <a:schemeClr val="lt1"/>
                </a:solidFill>
                <a:latin typeface="DM Sans"/>
                <a:ea typeface="DM Sans"/>
                <a:cs typeface="DM Sans"/>
                <a:sym typeface="DM Sans"/>
              </a:rPr>
              <a:t> a partir de su uploader</a:t>
            </a:r>
            <a:endParaRPr b="1" sz="3500">
              <a:solidFill>
                <a:schemeClr val="lt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grpSp>
        <p:nvGrpSpPr>
          <p:cNvPr id="437" name="Google Shape;437;p111"/>
          <p:cNvGrpSpPr/>
          <p:nvPr/>
        </p:nvGrpSpPr>
        <p:grpSpPr>
          <a:xfrm>
            <a:off x="4202556" y="994173"/>
            <a:ext cx="738900" cy="738900"/>
            <a:chOff x="974706" y="2467173"/>
            <a:chExt cx="738900" cy="738900"/>
          </a:xfrm>
        </p:grpSpPr>
        <p:sp>
          <p:nvSpPr>
            <p:cNvPr id="438" name="Google Shape;438;p11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9" name="Google Shape;439;p111"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40" name="Google Shape;440;p111"/>
          <p:cNvSpPr txBox="1"/>
          <p:nvPr/>
        </p:nvSpPr>
        <p:spPr>
          <a:xfrm>
            <a:off x="1414750" y="180135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Express + multer</a:t>
            </a:r>
            <a:endParaRPr b="1" i="0" sz="4000" u="none" cap="none" strike="noStrike">
              <a:solidFill>
                <a:schemeClr val="dk1"/>
              </a:solidFill>
              <a:highlight>
                <a:srgbClr val="EAFF6A"/>
              </a:highlight>
              <a:latin typeface="DM Sans"/>
              <a:ea typeface="DM Sans"/>
              <a:cs typeface="DM Sans"/>
              <a:sym typeface="DM Sans"/>
            </a:endParaRPr>
          </a:p>
        </p:txBody>
      </p:sp>
      <p:sp>
        <p:nvSpPr>
          <p:cNvPr id="441" name="Google Shape;441;p111"/>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10/15 min</a:t>
            </a:r>
            <a:endParaRPr b="1" i="0" sz="2000" u="none" cap="none" strike="noStrike">
              <a:solidFill>
                <a:srgbClr val="83AEFB"/>
              </a:solidFill>
              <a:latin typeface="DM Sans"/>
              <a:ea typeface="DM Sans"/>
              <a:cs typeface="DM Sans"/>
              <a:sym typeface="DM Sans"/>
            </a:endParaRPr>
          </a:p>
        </p:txBody>
      </p:sp>
      <p:sp>
        <p:nvSpPr>
          <p:cNvPr id="442" name="Google Shape;442;p111"/>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Configuraremos el formulario previo para poder cargar una imagen</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grpSp>
        <p:nvGrpSpPr>
          <p:cNvPr id="447" name="Google Shape;447;p112"/>
          <p:cNvGrpSpPr/>
          <p:nvPr/>
        </p:nvGrpSpPr>
        <p:grpSpPr>
          <a:xfrm>
            <a:off x="457347" y="468298"/>
            <a:ext cx="431074" cy="431074"/>
            <a:chOff x="974706" y="2467173"/>
            <a:chExt cx="738900" cy="738900"/>
          </a:xfrm>
        </p:grpSpPr>
        <p:sp>
          <p:nvSpPr>
            <p:cNvPr id="448" name="Google Shape;448;p11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9" name="Google Shape;449;p112"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50" name="Google Shape;450;p112"/>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Express + multer</a:t>
            </a:r>
            <a:endParaRPr b="1" i="0" sz="4000" u="none" cap="none" strike="noStrike">
              <a:solidFill>
                <a:schemeClr val="dk1"/>
              </a:solidFill>
              <a:latin typeface="DM Sans"/>
              <a:ea typeface="DM Sans"/>
              <a:cs typeface="DM Sans"/>
              <a:sym typeface="DM Sans"/>
            </a:endParaRPr>
          </a:p>
        </p:txBody>
      </p:sp>
      <p:pic>
        <p:nvPicPr>
          <p:cNvPr id="451" name="Google Shape;451;p112"/>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52" name="Google Shape;452;p112"/>
          <p:cNvSpPr txBox="1"/>
          <p:nvPr/>
        </p:nvSpPr>
        <p:spPr>
          <a:xfrm>
            <a:off x="549625" y="1820650"/>
            <a:ext cx="7261800" cy="233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Basado en el formulario para ingresar una mascota al sistema:</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rtl="0" algn="l">
              <a:lnSpc>
                <a:spcPct val="150000"/>
              </a:lnSpc>
              <a:spcBef>
                <a:spcPts val="0"/>
              </a:spcBef>
              <a:spcAft>
                <a:spcPts val="0"/>
              </a:spcAft>
              <a:buClr>
                <a:schemeClr val="accent4"/>
              </a:buClr>
              <a:buSzPts val="1350"/>
              <a:buFont typeface="DM Sans"/>
              <a:buChar char="✓"/>
            </a:pPr>
            <a:r>
              <a:rPr lang="es" sz="1300">
                <a:solidFill>
                  <a:schemeClr val="dk1"/>
                </a:solidFill>
                <a:highlight>
                  <a:schemeClr val="lt1"/>
                </a:highlight>
                <a:latin typeface="DM Sans"/>
                <a:ea typeface="DM Sans"/>
                <a:cs typeface="DM Sans"/>
                <a:sym typeface="DM Sans"/>
              </a:rPr>
              <a:t>Configurar el formulario para añadir un campo input type=”file” name “file” para que la mascota a agregar pueda tener una “imagen representativa”.</a:t>
            </a:r>
            <a:endParaRPr sz="1150">
              <a:latin typeface="DM Sans"/>
              <a:ea typeface="DM Sans"/>
              <a:cs typeface="DM Sans"/>
              <a:sym typeface="DM Sans"/>
            </a:endParaRPr>
          </a:p>
          <a:p>
            <a:pPr indent="-314325" lvl="0" marL="457200" rtl="0" algn="l">
              <a:lnSpc>
                <a:spcPct val="150000"/>
              </a:lnSpc>
              <a:spcBef>
                <a:spcPts val="0"/>
              </a:spcBef>
              <a:spcAft>
                <a:spcPts val="0"/>
              </a:spcAft>
              <a:buClr>
                <a:schemeClr val="accent4"/>
              </a:buClr>
              <a:buSzPts val="1350"/>
              <a:buFont typeface="DM Sans"/>
              <a:buChar char="✓"/>
            </a:pPr>
            <a:r>
              <a:rPr lang="es" sz="1300">
                <a:solidFill>
                  <a:schemeClr val="dk1"/>
                </a:solidFill>
                <a:highlight>
                  <a:schemeClr val="lt1"/>
                </a:highlight>
                <a:latin typeface="DM Sans"/>
                <a:ea typeface="DM Sans"/>
                <a:cs typeface="DM Sans"/>
                <a:sym typeface="DM Sans"/>
              </a:rPr>
              <a:t>El nombre del archivo guardado se formará con el nombre original anteponiéndole un timestamp (Date.now()) seguido con un guión. Ej: 1610894554093-clase1.zip.</a:t>
            </a:r>
            <a:endParaRPr sz="130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chemeClr val="accent4"/>
              </a:buClr>
              <a:buSzPts val="1350"/>
              <a:buFont typeface="DM Sans"/>
              <a:buChar char="✓"/>
            </a:pPr>
            <a:r>
              <a:rPr lang="es" sz="1300">
                <a:solidFill>
                  <a:schemeClr val="dk1"/>
                </a:solidFill>
                <a:highlight>
                  <a:schemeClr val="lt1"/>
                </a:highlight>
                <a:latin typeface="DM Sans"/>
                <a:ea typeface="DM Sans"/>
                <a:cs typeface="DM Sans"/>
                <a:sym typeface="DM Sans"/>
              </a:rPr>
              <a:t>Corroborar que la imagen se guarde correctamente. Guardar la ruta del archivo guardado en un campo “thumbnail”.</a:t>
            </a:r>
            <a:endParaRPr sz="1300">
              <a:solidFill>
                <a:schemeClr val="dk1"/>
              </a:solidFill>
              <a:highlight>
                <a:schemeClr val="lt1"/>
              </a:highlight>
              <a:latin typeface="DM Sans"/>
              <a:ea typeface="DM Sans"/>
              <a:cs typeface="DM Sans"/>
              <a:sym typeface="DM Sans"/>
            </a:endParaRPr>
          </a:p>
        </p:txBody>
      </p:sp>
      <p:sp>
        <p:nvSpPr>
          <p:cNvPr id="453" name="Google Shape;453;p11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113"/>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59" name="Google Shape;459;p113"/>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114"/>
          <p:cNvPicPr preferRelativeResize="0"/>
          <p:nvPr/>
        </p:nvPicPr>
        <p:blipFill>
          <a:blip r:embed="rId3">
            <a:alphaModFix/>
          </a:blip>
          <a:stretch>
            <a:fillRect/>
          </a:stretch>
        </p:blipFill>
        <p:spPr>
          <a:xfrm>
            <a:off x="1000925" y="1469050"/>
            <a:ext cx="7469050" cy="3171775"/>
          </a:xfrm>
          <a:prstGeom prst="rect">
            <a:avLst/>
          </a:prstGeom>
          <a:noFill/>
          <a:ln>
            <a:noFill/>
          </a:ln>
        </p:spPr>
      </p:pic>
      <p:sp>
        <p:nvSpPr>
          <p:cNvPr id="465" name="Google Shape;465;p114"/>
          <p:cNvSpPr txBox="1"/>
          <p:nvPr/>
        </p:nvSpPr>
        <p:spPr>
          <a:xfrm>
            <a:off x="670750" y="179025"/>
            <a:ext cx="8129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500">
                <a:solidFill>
                  <a:schemeClr val="lt1"/>
                </a:solidFill>
                <a:latin typeface="DM Sans"/>
                <a:ea typeface="DM Sans"/>
                <a:cs typeface="DM Sans"/>
                <a:sym typeface="DM Sans"/>
              </a:rPr>
              <a:t>Ejemplo de una plantilla de </a:t>
            </a:r>
            <a:endParaRPr b="1" sz="3500">
              <a:solidFill>
                <a:schemeClr val="lt1"/>
              </a:solidFill>
              <a:latin typeface="DM Sans"/>
              <a:ea typeface="DM Sans"/>
              <a:cs typeface="DM Sans"/>
              <a:sym typeface="DM Sans"/>
            </a:endParaRPr>
          </a:p>
          <a:p>
            <a:pPr indent="0" lvl="0" marL="0" rtl="0" algn="ctr">
              <a:spcBef>
                <a:spcPts val="0"/>
              </a:spcBef>
              <a:spcAft>
                <a:spcPts val="0"/>
              </a:spcAft>
              <a:buNone/>
            </a:pPr>
            <a:r>
              <a:rPr b="1" lang="es" sz="3500">
                <a:solidFill>
                  <a:schemeClr val="lt1"/>
                </a:solidFill>
                <a:latin typeface="DM Sans"/>
                <a:ea typeface="DM Sans"/>
                <a:cs typeface="DM Sans"/>
                <a:sym typeface="DM Sans"/>
              </a:rPr>
              <a:t>carrito de compra </a:t>
            </a:r>
            <a:endParaRPr b="1" sz="3500">
              <a:solidFill>
                <a:schemeClr val="lt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97"/>
          <p:cNvSpPr txBox="1"/>
          <p:nvPr/>
        </p:nvSpPr>
        <p:spPr>
          <a:xfrm>
            <a:off x="501450" y="10139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310" name="Google Shape;310;p97"/>
          <p:cNvPicPr preferRelativeResize="0"/>
          <p:nvPr/>
        </p:nvPicPr>
        <p:blipFill>
          <a:blip r:embed="rId3">
            <a:alphaModFix/>
          </a:blip>
          <a:stretch>
            <a:fillRect/>
          </a:stretch>
        </p:blipFill>
        <p:spPr>
          <a:xfrm>
            <a:off x="2172738" y="1720238"/>
            <a:ext cx="196975" cy="196975"/>
          </a:xfrm>
          <a:prstGeom prst="rect">
            <a:avLst/>
          </a:prstGeom>
          <a:noFill/>
          <a:ln>
            <a:noFill/>
          </a:ln>
        </p:spPr>
      </p:pic>
      <p:sp>
        <p:nvSpPr>
          <p:cNvPr id="311" name="Google Shape;311;p97"/>
          <p:cNvSpPr txBox="1"/>
          <p:nvPr/>
        </p:nvSpPr>
        <p:spPr>
          <a:xfrm>
            <a:off x="2526086" y="1618613"/>
            <a:ext cx="42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Conocer la implementación Router en Express</a:t>
            </a:r>
            <a:endParaRPr>
              <a:solidFill>
                <a:schemeClr val="lt1"/>
              </a:solidFill>
              <a:latin typeface="DM Sans"/>
              <a:ea typeface="DM Sans"/>
              <a:cs typeface="DM Sans"/>
              <a:sym typeface="DM Sans"/>
            </a:endParaRPr>
          </a:p>
        </p:txBody>
      </p:sp>
      <p:pic>
        <p:nvPicPr>
          <p:cNvPr id="312" name="Google Shape;312;p97"/>
          <p:cNvPicPr preferRelativeResize="0"/>
          <p:nvPr/>
        </p:nvPicPr>
        <p:blipFill>
          <a:blip r:embed="rId3">
            <a:alphaModFix/>
          </a:blip>
          <a:stretch>
            <a:fillRect/>
          </a:stretch>
        </p:blipFill>
        <p:spPr>
          <a:xfrm>
            <a:off x="2172888" y="2289050"/>
            <a:ext cx="196975" cy="196975"/>
          </a:xfrm>
          <a:prstGeom prst="rect">
            <a:avLst/>
          </a:prstGeom>
          <a:noFill/>
          <a:ln>
            <a:noFill/>
          </a:ln>
        </p:spPr>
      </p:pic>
      <p:cxnSp>
        <p:nvCxnSpPr>
          <p:cNvPr id="313" name="Google Shape;313;p97"/>
          <p:cNvCxnSpPr>
            <a:endCxn id="312" idx="0"/>
          </p:cNvCxnSpPr>
          <p:nvPr/>
        </p:nvCxnSpPr>
        <p:spPr>
          <a:xfrm rot="5400000">
            <a:off x="2083575" y="2100350"/>
            <a:ext cx="376500" cy="900"/>
          </a:xfrm>
          <a:prstGeom prst="bentConnector3">
            <a:avLst>
              <a:gd fmla="val 50000" name="adj1"/>
            </a:avLst>
          </a:prstGeom>
          <a:noFill/>
          <a:ln cap="flat" cmpd="sng" w="9525">
            <a:solidFill>
              <a:srgbClr val="EAFF6A"/>
            </a:solidFill>
            <a:prstDash val="solid"/>
            <a:round/>
            <a:headEnd len="med" w="med" type="none"/>
            <a:tailEnd len="med" w="med" type="none"/>
          </a:ln>
        </p:spPr>
      </p:cxnSp>
      <p:sp>
        <p:nvSpPr>
          <p:cNvPr id="314" name="Google Shape;314;p97"/>
          <p:cNvSpPr txBox="1"/>
          <p:nvPr/>
        </p:nvSpPr>
        <p:spPr>
          <a:xfrm>
            <a:off x="2526086" y="2760150"/>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Comprender el uso de Middlewares</a:t>
            </a:r>
            <a:endParaRPr sz="1350">
              <a:solidFill>
                <a:schemeClr val="lt1"/>
              </a:solidFill>
              <a:latin typeface="DM Sans"/>
              <a:ea typeface="DM Sans"/>
              <a:cs typeface="DM Sans"/>
              <a:sym typeface="DM Sans"/>
            </a:endParaRPr>
          </a:p>
        </p:txBody>
      </p:sp>
      <p:pic>
        <p:nvPicPr>
          <p:cNvPr id="315" name="Google Shape;315;p97"/>
          <p:cNvPicPr preferRelativeResize="0"/>
          <p:nvPr/>
        </p:nvPicPr>
        <p:blipFill>
          <a:blip r:embed="rId3">
            <a:alphaModFix/>
          </a:blip>
          <a:stretch>
            <a:fillRect/>
          </a:stretch>
        </p:blipFill>
        <p:spPr>
          <a:xfrm>
            <a:off x="2172438" y="2857875"/>
            <a:ext cx="196975" cy="196975"/>
          </a:xfrm>
          <a:prstGeom prst="rect">
            <a:avLst/>
          </a:prstGeom>
          <a:noFill/>
          <a:ln>
            <a:noFill/>
          </a:ln>
        </p:spPr>
      </p:pic>
      <p:pic>
        <p:nvPicPr>
          <p:cNvPr id="316" name="Google Shape;316;p97"/>
          <p:cNvPicPr preferRelativeResize="0"/>
          <p:nvPr/>
        </p:nvPicPr>
        <p:blipFill>
          <a:blip r:embed="rId3">
            <a:alphaModFix/>
          </a:blip>
          <a:stretch>
            <a:fillRect/>
          </a:stretch>
        </p:blipFill>
        <p:spPr>
          <a:xfrm>
            <a:off x="2172738" y="3459213"/>
            <a:ext cx="196975" cy="196975"/>
          </a:xfrm>
          <a:prstGeom prst="rect">
            <a:avLst/>
          </a:prstGeom>
          <a:noFill/>
          <a:ln>
            <a:noFill/>
          </a:ln>
        </p:spPr>
      </p:pic>
      <p:cxnSp>
        <p:nvCxnSpPr>
          <p:cNvPr id="317" name="Google Shape;317;p97"/>
          <p:cNvCxnSpPr>
            <a:stCxn id="315" idx="2"/>
            <a:endCxn id="316" idx="0"/>
          </p:cNvCxnSpPr>
          <p:nvPr/>
        </p:nvCxnSpPr>
        <p:spPr>
          <a:xfrm flipH="1" rot="-5400000">
            <a:off x="2069025" y="3256750"/>
            <a:ext cx="404400" cy="600"/>
          </a:xfrm>
          <a:prstGeom prst="bentConnector3">
            <a:avLst>
              <a:gd fmla="val 49995" name="adj1"/>
            </a:avLst>
          </a:prstGeom>
          <a:noFill/>
          <a:ln cap="flat" cmpd="sng" w="9525">
            <a:solidFill>
              <a:srgbClr val="EAFF6A"/>
            </a:solidFill>
            <a:prstDash val="solid"/>
            <a:round/>
            <a:headEnd len="med" w="med" type="none"/>
            <a:tailEnd len="med" w="med" type="none"/>
          </a:ln>
        </p:spPr>
      </p:cxnSp>
      <p:sp>
        <p:nvSpPr>
          <p:cNvPr id="318" name="Google Shape;318;p97"/>
          <p:cNvSpPr txBox="1"/>
          <p:nvPr/>
        </p:nvSpPr>
        <p:spPr>
          <a:xfrm>
            <a:off x="2558011" y="336926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Manejar Multer para carga de archivos. </a:t>
            </a:r>
            <a:endParaRPr sz="1350">
              <a:solidFill>
                <a:schemeClr val="lt1"/>
              </a:solidFill>
              <a:latin typeface="DM Sans"/>
              <a:ea typeface="DM Sans"/>
              <a:cs typeface="DM Sans"/>
              <a:sym typeface="DM Sans"/>
            </a:endParaRPr>
          </a:p>
        </p:txBody>
      </p:sp>
      <p:cxnSp>
        <p:nvCxnSpPr>
          <p:cNvPr id="319" name="Google Shape;319;p97"/>
          <p:cNvCxnSpPr/>
          <p:nvPr/>
        </p:nvCxnSpPr>
        <p:spPr>
          <a:xfrm flipH="1" rot="-5400000">
            <a:off x="2052675" y="2658475"/>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
        <p:nvSpPr>
          <p:cNvPr id="320" name="Google Shape;320;p97"/>
          <p:cNvSpPr txBox="1"/>
          <p:nvPr/>
        </p:nvSpPr>
        <p:spPr>
          <a:xfrm>
            <a:off x="2541950" y="2211250"/>
            <a:ext cx="3588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lt1"/>
                </a:solidFill>
              </a:rPr>
              <a:t>Implementar un sistema de recursos estáticos</a:t>
            </a:r>
            <a:endParaRPr sz="13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115"/>
          <p:cNvSpPr txBox="1"/>
          <p:nvPr/>
        </p:nvSpPr>
        <p:spPr>
          <a:xfrm>
            <a:off x="1070100" y="1925250"/>
            <a:ext cx="70038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Instalación y configuración de Handlebars en Express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116"/>
          <p:cNvSpPr txBox="1"/>
          <p:nvPr/>
        </p:nvSpPr>
        <p:spPr>
          <a:xfrm>
            <a:off x="935250" y="911175"/>
            <a:ext cx="5433000" cy="1015800"/>
          </a:xfrm>
          <a:prstGeom prst="rect">
            <a:avLst/>
          </a:prstGeom>
          <a:noFill/>
          <a:ln>
            <a:noFill/>
          </a:ln>
        </p:spPr>
        <p:txBody>
          <a:bodyPr anchorCtr="0" anchor="t" bIns="91425" lIns="91425" spcFirstLastPara="1" rIns="91425" wrap="square" tIns="91425">
            <a:spAutoFit/>
          </a:bodyPr>
          <a:lstStyle/>
          <a:p>
            <a:pPr indent="-419100" lvl="0" marL="457200" marR="0" rtl="0" algn="l">
              <a:lnSpc>
                <a:spcPct val="90000"/>
              </a:lnSpc>
              <a:spcBef>
                <a:spcPts val="0"/>
              </a:spcBef>
              <a:spcAft>
                <a:spcPts val="0"/>
              </a:spcAft>
              <a:buClr>
                <a:schemeClr val="dk1"/>
              </a:buClr>
              <a:buSzPts val="3000"/>
              <a:buFont typeface="DM Sans"/>
              <a:buAutoNum type="arabicPeriod"/>
            </a:pPr>
            <a:r>
              <a:rPr b="1" lang="es" sz="3000">
                <a:solidFill>
                  <a:schemeClr val="dk1"/>
                </a:solidFill>
                <a:latin typeface="DM Sans"/>
                <a:ea typeface="DM Sans"/>
                <a:cs typeface="DM Sans"/>
                <a:sym typeface="DM Sans"/>
              </a:rPr>
              <a:t>Tener listo tu proyecto express</a:t>
            </a:r>
            <a:endParaRPr b="1" i="0" sz="3000" u="none" cap="none" strike="noStrike">
              <a:solidFill>
                <a:schemeClr val="dk1"/>
              </a:solidFill>
              <a:latin typeface="DM Sans"/>
              <a:ea typeface="DM Sans"/>
              <a:cs typeface="DM Sans"/>
              <a:sym typeface="DM Sans"/>
            </a:endParaRPr>
          </a:p>
        </p:txBody>
      </p:sp>
      <p:sp>
        <p:nvSpPr>
          <p:cNvPr id="476" name="Google Shape;476;p116"/>
          <p:cNvSpPr txBox="1"/>
          <p:nvPr/>
        </p:nvSpPr>
        <p:spPr>
          <a:xfrm>
            <a:off x="457725" y="2008525"/>
            <a:ext cx="47301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Antes de pensar en Handlebars tenemos que comenzar a plantear nuestro proyecto de Express. Debemos pensar en la estructura de nuestras carpetas y en dónde colocaremos las plantillas.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¿Será mi aplicación completamente hecha de plantillas, o generaré una plantilla para casos especiales? </a:t>
            </a:r>
            <a:r>
              <a:rPr lang="es" sz="1350">
                <a:highlight>
                  <a:srgbClr val="EAFF6A"/>
                </a:highlight>
                <a:latin typeface="DM Sans"/>
                <a:ea typeface="DM Sans"/>
                <a:cs typeface="DM Sans"/>
                <a:sym typeface="DM Sans"/>
              </a:rPr>
              <a:t>En este curso trabajaremos sobre un proyecto pensado </a:t>
            </a:r>
            <a:r>
              <a:rPr lang="es" sz="1350">
                <a:latin typeface="DM Sans"/>
                <a:ea typeface="DM Sans"/>
                <a:cs typeface="DM Sans"/>
                <a:sym typeface="DM Sans"/>
              </a:rPr>
              <a:t>completamente en plantillas.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estructura inicial deberá ser como lo indica la imagen</a:t>
            </a:r>
            <a:endParaRPr sz="1350">
              <a:latin typeface="DM Sans"/>
              <a:ea typeface="DM Sans"/>
              <a:cs typeface="DM Sans"/>
              <a:sym typeface="DM Sans"/>
            </a:endParaRPr>
          </a:p>
        </p:txBody>
      </p:sp>
      <p:pic>
        <p:nvPicPr>
          <p:cNvPr id="477" name="Google Shape;477;p116"/>
          <p:cNvPicPr preferRelativeResize="0"/>
          <p:nvPr/>
        </p:nvPicPr>
        <p:blipFill>
          <a:blip r:embed="rId3">
            <a:alphaModFix/>
          </a:blip>
          <a:stretch>
            <a:fillRect/>
          </a:stretch>
        </p:blipFill>
        <p:spPr>
          <a:xfrm>
            <a:off x="6175475" y="1573375"/>
            <a:ext cx="1962150" cy="2943225"/>
          </a:xfrm>
          <a:prstGeom prst="rect">
            <a:avLst/>
          </a:prstGeom>
          <a:noFill/>
          <a:ln>
            <a:noFill/>
          </a:ln>
        </p:spPr>
      </p:pic>
      <p:grpSp>
        <p:nvGrpSpPr>
          <p:cNvPr id="478" name="Google Shape;478;p116"/>
          <p:cNvGrpSpPr/>
          <p:nvPr/>
        </p:nvGrpSpPr>
        <p:grpSpPr>
          <a:xfrm>
            <a:off x="457718" y="468299"/>
            <a:ext cx="431074" cy="431074"/>
            <a:chOff x="7605951" y="217673"/>
            <a:chExt cx="738900" cy="738900"/>
          </a:xfrm>
        </p:grpSpPr>
        <p:sp>
          <p:nvSpPr>
            <p:cNvPr id="479" name="Google Shape;479;p116"/>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 name="Google Shape;480;p116"/>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81" name="Google Shape;481;p116"/>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APROXIMACIÓN AL PROCESO</a:t>
            </a:r>
            <a:endParaRPr>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117"/>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17"/>
          <p:cNvSpPr txBox="1"/>
          <p:nvPr/>
        </p:nvSpPr>
        <p:spPr>
          <a:xfrm>
            <a:off x="3123700" y="775350"/>
            <a:ext cx="5389800" cy="1015800"/>
          </a:xfrm>
          <a:prstGeom prst="rect">
            <a:avLst/>
          </a:prstGeom>
          <a:noFill/>
          <a:ln>
            <a:noFill/>
          </a:ln>
        </p:spPr>
        <p:txBody>
          <a:bodyPr anchorCtr="0" anchor="t" bIns="91425" lIns="91425" spcFirstLastPara="1" rIns="91425" wrap="square" tIns="91425">
            <a:spAutoFit/>
          </a:bodyPr>
          <a:lstStyle/>
          <a:p>
            <a:pPr indent="-419100" lvl="0" marL="457200" marR="0" rtl="0" algn="l">
              <a:lnSpc>
                <a:spcPct val="90000"/>
              </a:lnSpc>
              <a:spcBef>
                <a:spcPts val="0"/>
              </a:spcBef>
              <a:spcAft>
                <a:spcPts val="0"/>
              </a:spcAft>
              <a:buClr>
                <a:schemeClr val="dk1"/>
              </a:buClr>
              <a:buSzPts val="3000"/>
              <a:buFont typeface="DM Sans"/>
              <a:buAutoNum type="arabicPeriod" startAt="2"/>
            </a:pPr>
            <a:r>
              <a:rPr b="1" lang="es" sz="3000">
                <a:solidFill>
                  <a:schemeClr val="dk1"/>
                </a:solidFill>
                <a:latin typeface="DM Sans"/>
                <a:ea typeface="DM Sans"/>
                <a:cs typeface="DM Sans"/>
                <a:sym typeface="DM Sans"/>
              </a:rPr>
              <a:t>Agregamos una carpeta Views</a:t>
            </a:r>
            <a:endParaRPr b="1" i="0" sz="3000" u="none" cap="none" strike="noStrike">
              <a:solidFill>
                <a:schemeClr val="dk1"/>
              </a:solidFill>
              <a:latin typeface="DM Sans"/>
              <a:ea typeface="DM Sans"/>
              <a:cs typeface="DM Sans"/>
              <a:sym typeface="DM Sans"/>
            </a:endParaRPr>
          </a:p>
        </p:txBody>
      </p:sp>
      <p:sp>
        <p:nvSpPr>
          <p:cNvPr id="488" name="Google Shape;488;p117"/>
          <p:cNvSpPr txBox="1"/>
          <p:nvPr/>
        </p:nvSpPr>
        <p:spPr>
          <a:xfrm>
            <a:off x="3149025" y="1877263"/>
            <a:ext cx="49872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esta carpeta agregaremos todas las plantillas que queramos utilizar, podemos entender entonces que aquí colocaremos las páginas a utilizar en el proyecto.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Sin embargo, necesitamos un marco inicial para colocar las plantillas, para ello utilizaremos un “layout”. Crearemos una carpeta layouts dentro de views, y dentro colocaremos un “main.handlebars”, haciendo referencia a que ese es el marco principal.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Luego, fuera de layouts,  pero dentro de views, agregaremos un index (página inicial)</a:t>
            </a:r>
            <a:endParaRPr sz="1350">
              <a:latin typeface="DM Sans"/>
              <a:ea typeface="DM Sans"/>
              <a:cs typeface="DM Sans"/>
              <a:sym typeface="DM Sans"/>
            </a:endParaRPr>
          </a:p>
        </p:txBody>
      </p:sp>
      <p:pic>
        <p:nvPicPr>
          <p:cNvPr id="489" name="Google Shape;489;p117"/>
          <p:cNvPicPr preferRelativeResize="0"/>
          <p:nvPr/>
        </p:nvPicPr>
        <p:blipFill>
          <a:blip r:embed="rId3">
            <a:alphaModFix/>
          </a:blip>
          <a:stretch>
            <a:fillRect/>
          </a:stretch>
        </p:blipFill>
        <p:spPr>
          <a:xfrm>
            <a:off x="930550" y="1153237"/>
            <a:ext cx="1905525" cy="3618665"/>
          </a:xfrm>
          <a:prstGeom prst="rect">
            <a:avLst/>
          </a:prstGeom>
          <a:noFill/>
          <a:ln>
            <a:noFill/>
          </a:ln>
        </p:spPr>
      </p:pic>
      <p:grpSp>
        <p:nvGrpSpPr>
          <p:cNvPr id="490" name="Google Shape;490;p117"/>
          <p:cNvGrpSpPr/>
          <p:nvPr/>
        </p:nvGrpSpPr>
        <p:grpSpPr>
          <a:xfrm>
            <a:off x="457343" y="468286"/>
            <a:ext cx="431074" cy="431074"/>
            <a:chOff x="7605951" y="217673"/>
            <a:chExt cx="738900" cy="738900"/>
          </a:xfrm>
        </p:grpSpPr>
        <p:sp>
          <p:nvSpPr>
            <p:cNvPr id="491" name="Google Shape;491;p117"/>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2" name="Google Shape;492;p117"/>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93" name="Google Shape;493;p117"/>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APROXIMACIÓN AL PROCESO</a:t>
            </a:r>
            <a:endParaRPr>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118"/>
          <p:cNvSpPr/>
          <p:nvPr/>
        </p:nvSpPr>
        <p:spPr>
          <a:xfrm>
            <a:off x="647400" y="1381825"/>
            <a:ext cx="7849200" cy="3244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8"/>
          <p:cNvSpPr txBox="1"/>
          <p:nvPr/>
        </p:nvSpPr>
        <p:spPr>
          <a:xfrm>
            <a:off x="1070100" y="803175"/>
            <a:ext cx="7462800" cy="600300"/>
          </a:xfrm>
          <a:prstGeom prst="rect">
            <a:avLst/>
          </a:prstGeom>
          <a:noFill/>
          <a:ln>
            <a:noFill/>
          </a:ln>
        </p:spPr>
        <p:txBody>
          <a:bodyPr anchorCtr="0" anchor="t" bIns="91425" lIns="91425" spcFirstLastPara="1" rIns="91425" wrap="square" tIns="91425">
            <a:spAutoFit/>
          </a:bodyPr>
          <a:lstStyle/>
          <a:p>
            <a:pPr indent="-419100" lvl="0" marL="457200" rtl="0" algn="l">
              <a:lnSpc>
                <a:spcPct val="90000"/>
              </a:lnSpc>
              <a:spcBef>
                <a:spcPts val="0"/>
              </a:spcBef>
              <a:spcAft>
                <a:spcPts val="0"/>
              </a:spcAft>
              <a:buClr>
                <a:schemeClr val="lt1"/>
              </a:buClr>
              <a:buSzPts val="3000"/>
              <a:buFont typeface="DM Sans"/>
              <a:buAutoNum type="arabicPeriod" startAt="3"/>
            </a:pPr>
            <a:r>
              <a:rPr b="1" lang="es" sz="3000">
                <a:solidFill>
                  <a:schemeClr val="lt1"/>
                </a:solidFill>
                <a:latin typeface="DM Sans"/>
                <a:ea typeface="DM Sans"/>
                <a:cs typeface="DM Sans"/>
                <a:sym typeface="DM Sans"/>
              </a:rPr>
              <a:t>Configurar main.handlebars</a:t>
            </a:r>
            <a:endParaRPr b="1" sz="3000">
              <a:solidFill>
                <a:schemeClr val="lt1"/>
              </a:solidFill>
              <a:latin typeface="DM Sans"/>
              <a:ea typeface="DM Sans"/>
              <a:cs typeface="DM Sans"/>
              <a:sym typeface="DM Sans"/>
            </a:endParaRPr>
          </a:p>
        </p:txBody>
      </p:sp>
      <p:pic>
        <p:nvPicPr>
          <p:cNvPr id="500" name="Google Shape;500;p118"/>
          <p:cNvPicPr preferRelativeResize="0"/>
          <p:nvPr/>
        </p:nvPicPr>
        <p:blipFill>
          <a:blip r:embed="rId3">
            <a:alphaModFix/>
          </a:blip>
          <a:stretch>
            <a:fillRect/>
          </a:stretch>
        </p:blipFill>
        <p:spPr>
          <a:xfrm>
            <a:off x="765600" y="1528825"/>
            <a:ext cx="5008224" cy="2757750"/>
          </a:xfrm>
          <a:prstGeom prst="rect">
            <a:avLst/>
          </a:prstGeom>
          <a:noFill/>
          <a:ln>
            <a:noFill/>
          </a:ln>
        </p:spPr>
      </p:pic>
      <p:sp>
        <p:nvSpPr>
          <p:cNvPr id="501" name="Google Shape;501;p118"/>
          <p:cNvSpPr txBox="1"/>
          <p:nvPr/>
        </p:nvSpPr>
        <p:spPr>
          <a:xfrm>
            <a:off x="5852950" y="1761700"/>
            <a:ext cx="25275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latin typeface="DM Sans"/>
                <a:ea typeface="DM Sans"/>
                <a:cs typeface="DM Sans"/>
                <a:sym typeface="DM Sans"/>
              </a:rPr>
              <a:t>Nota que es la estructura de un html cualquiera, sin embargo, esta vez dentro de body colocamos con </a:t>
            </a:r>
            <a:r>
              <a:rPr b="1" lang="es" sz="1100">
                <a:latin typeface="DM Sans"/>
                <a:ea typeface="DM Sans"/>
                <a:cs typeface="DM Sans"/>
                <a:sym typeface="DM Sans"/>
              </a:rPr>
              <a:t>{{{}}} </a:t>
            </a:r>
            <a:r>
              <a:rPr lang="es" sz="1100">
                <a:latin typeface="DM Sans"/>
                <a:ea typeface="DM Sans"/>
                <a:cs typeface="DM Sans"/>
                <a:sym typeface="DM Sans"/>
              </a:rPr>
              <a:t>el nombre body (única vez que encerraremos en tres llaves)</a:t>
            </a:r>
            <a:endParaRPr sz="11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None/>
            </a:pPr>
            <a:r>
              <a:rPr lang="es" sz="1100">
                <a:latin typeface="DM Sans"/>
                <a:ea typeface="DM Sans"/>
                <a:cs typeface="DM Sans"/>
                <a:sym typeface="DM Sans"/>
              </a:rPr>
              <a:t>Ahora, cada vista de views que vayamos a renderizar, se renderizará dentro de este body. De esta manera, no tenemos que escribir una estructura html completa por cada vista que queramos trabajar. </a:t>
            </a:r>
            <a:endParaRPr sz="1100">
              <a:latin typeface="DM Sans"/>
              <a:ea typeface="DM Sans"/>
              <a:cs typeface="DM Sans"/>
              <a:sym typeface="DM Sans"/>
            </a:endParaRPr>
          </a:p>
        </p:txBody>
      </p:sp>
      <p:grpSp>
        <p:nvGrpSpPr>
          <p:cNvPr id="502" name="Google Shape;502;p118"/>
          <p:cNvGrpSpPr/>
          <p:nvPr/>
        </p:nvGrpSpPr>
        <p:grpSpPr>
          <a:xfrm>
            <a:off x="457343" y="468286"/>
            <a:ext cx="431074" cy="431074"/>
            <a:chOff x="7605951" y="217673"/>
            <a:chExt cx="738900" cy="738900"/>
          </a:xfrm>
        </p:grpSpPr>
        <p:sp>
          <p:nvSpPr>
            <p:cNvPr id="503" name="Google Shape;503;p118"/>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4" name="Google Shape;504;p118"/>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05" name="Google Shape;505;p118"/>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119"/>
          <p:cNvSpPr/>
          <p:nvPr/>
        </p:nvSpPr>
        <p:spPr>
          <a:xfrm>
            <a:off x="647400" y="1403475"/>
            <a:ext cx="7849200" cy="3222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9"/>
          <p:cNvSpPr txBox="1"/>
          <p:nvPr/>
        </p:nvSpPr>
        <p:spPr>
          <a:xfrm>
            <a:off x="1028400" y="803175"/>
            <a:ext cx="7733100" cy="600300"/>
          </a:xfrm>
          <a:prstGeom prst="rect">
            <a:avLst/>
          </a:prstGeom>
          <a:noFill/>
          <a:ln>
            <a:noFill/>
          </a:ln>
        </p:spPr>
        <p:txBody>
          <a:bodyPr anchorCtr="0" anchor="t" bIns="91425" lIns="91425" spcFirstLastPara="1" rIns="91425" wrap="square" tIns="91425">
            <a:spAutoFit/>
          </a:bodyPr>
          <a:lstStyle/>
          <a:p>
            <a:pPr indent="-419100" lvl="0" marL="457200" rtl="0" algn="l">
              <a:lnSpc>
                <a:spcPct val="90000"/>
              </a:lnSpc>
              <a:spcBef>
                <a:spcPts val="0"/>
              </a:spcBef>
              <a:spcAft>
                <a:spcPts val="0"/>
              </a:spcAft>
              <a:buClr>
                <a:schemeClr val="lt1"/>
              </a:buClr>
              <a:buSzPts val="3000"/>
              <a:buFont typeface="DM Sans"/>
              <a:buAutoNum type="arabicPeriod" startAt="4"/>
            </a:pPr>
            <a:r>
              <a:rPr b="1" lang="es" sz="3000">
                <a:solidFill>
                  <a:schemeClr val="lt1"/>
                </a:solidFill>
                <a:latin typeface="DM Sans"/>
                <a:ea typeface="DM Sans"/>
                <a:cs typeface="DM Sans"/>
                <a:sym typeface="DM Sans"/>
              </a:rPr>
              <a:t>Saludar desde index.handlebars</a:t>
            </a:r>
            <a:endParaRPr b="1" sz="3000">
              <a:solidFill>
                <a:schemeClr val="lt1"/>
              </a:solidFill>
              <a:latin typeface="DM Sans"/>
              <a:ea typeface="DM Sans"/>
              <a:cs typeface="DM Sans"/>
              <a:sym typeface="DM Sans"/>
            </a:endParaRPr>
          </a:p>
        </p:txBody>
      </p:sp>
      <p:sp>
        <p:nvSpPr>
          <p:cNvPr id="512" name="Google Shape;512;p119"/>
          <p:cNvSpPr txBox="1"/>
          <p:nvPr/>
        </p:nvSpPr>
        <p:spPr>
          <a:xfrm>
            <a:off x="827700" y="1609300"/>
            <a:ext cx="75528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150">
                <a:solidFill>
                  <a:schemeClr val="dk1"/>
                </a:solidFill>
                <a:latin typeface="DM Sans"/>
                <a:ea typeface="DM Sans"/>
                <a:cs typeface="DM Sans"/>
                <a:sym typeface="DM Sans"/>
              </a:rPr>
              <a:t>Nota que, como la vista index estará dentro del main layout, ya no es necesario crear una página para poder mostrar la vista. </a:t>
            </a:r>
            <a:endParaRPr sz="11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1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150">
                <a:solidFill>
                  <a:schemeClr val="dk1"/>
                </a:solidFill>
                <a:latin typeface="DM Sans"/>
                <a:ea typeface="DM Sans"/>
                <a:cs typeface="DM Sans"/>
                <a:sym typeface="DM Sans"/>
              </a:rPr>
              <a:t>Generarmos un saludo, indicando que al entrar a dicha ruta se mostrará el nombre. Nota cómo dejamos </a:t>
            </a:r>
            <a:r>
              <a:rPr b="1" i="1" lang="es" sz="1150">
                <a:solidFill>
                  <a:schemeClr val="dk1"/>
                </a:solidFill>
                <a:latin typeface="DM Sans"/>
                <a:ea typeface="DM Sans"/>
                <a:cs typeface="DM Sans"/>
                <a:sym typeface="DM Sans"/>
              </a:rPr>
              <a:t>name</a:t>
            </a:r>
            <a:r>
              <a:rPr lang="es" sz="1150">
                <a:solidFill>
                  <a:schemeClr val="dk1"/>
                </a:solidFill>
                <a:latin typeface="DM Sans"/>
                <a:ea typeface="DM Sans"/>
                <a:cs typeface="DM Sans"/>
                <a:sym typeface="DM Sans"/>
              </a:rPr>
              <a:t> entre las dos llaves, haciendo referencia a que es una variable reemplazable al momento de hacer el preprocesamiento.</a:t>
            </a:r>
            <a:endParaRPr sz="11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1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150">
                <a:solidFill>
                  <a:schemeClr val="dk1"/>
                </a:solidFill>
                <a:latin typeface="DM Sans"/>
                <a:ea typeface="DM Sans"/>
                <a:cs typeface="DM Sans"/>
                <a:sym typeface="DM Sans"/>
              </a:rPr>
              <a:t>Podemos colocar cuantas variables necesitemos al momento de renderizar. </a:t>
            </a:r>
            <a:endParaRPr sz="1100">
              <a:latin typeface="DM Sans"/>
              <a:ea typeface="DM Sans"/>
              <a:cs typeface="DM Sans"/>
              <a:sym typeface="DM Sans"/>
            </a:endParaRPr>
          </a:p>
        </p:txBody>
      </p:sp>
      <p:pic>
        <p:nvPicPr>
          <p:cNvPr id="513" name="Google Shape;513;p119"/>
          <p:cNvPicPr preferRelativeResize="0"/>
          <p:nvPr/>
        </p:nvPicPr>
        <p:blipFill>
          <a:blip r:embed="rId3">
            <a:alphaModFix/>
          </a:blip>
          <a:stretch>
            <a:fillRect/>
          </a:stretch>
        </p:blipFill>
        <p:spPr>
          <a:xfrm>
            <a:off x="2602925" y="3302975"/>
            <a:ext cx="4002350" cy="1139250"/>
          </a:xfrm>
          <a:prstGeom prst="rect">
            <a:avLst/>
          </a:prstGeom>
          <a:noFill/>
          <a:ln>
            <a:noFill/>
          </a:ln>
        </p:spPr>
      </p:pic>
      <p:grpSp>
        <p:nvGrpSpPr>
          <p:cNvPr id="514" name="Google Shape;514;p119"/>
          <p:cNvGrpSpPr/>
          <p:nvPr/>
        </p:nvGrpSpPr>
        <p:grpSpPr>
          <a:xfrm>
            <a:off x="457343" y="468286"/>
            <a:ext cx="431074" cy="431074"/>
            <a:chOff x="7605951" y="217673"/>
            <a:chExt cx="738900" cy="738900"/>
          </a:xfrm>
        </p:grpSpPr>
        <p:sp>
          <p:nvSpPr>
            <p:cNvPr id="515" name="Google Shape;515;p119"/>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6" name="Google Shape;516;p119"/>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17" name="Google Shape;517;p119"/>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120"/>
          <p:cNvSpPr/>
          <p:nvPr/>
        </p:nvSpPr>
        <p:spPr>
          <a:xfrm>
            <a:off x="647400" y="1403475"/>
            <a:ext cx="7849200" cy="3222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20"/>
          <p:cNvSpPr txBox="1"/>
          <p:nvPr/>
        </p:nvSpPr>
        <p:spPr>
          <a:xfrm>
            <a:off x="1028400" y="803175"/>
            <a:ext cx="7733100" cy="600300"/>
          </a:xfrm>
          <a:prstGeom prst="rect">
            <a:avLst/>
          </a:prstGeom>
          <a:noFill/>
          <a:ln>
            <a:noFill/>
          </a:ln>
        </p:spPr>
        <p:txBody>
          <a:bodyPr anchorCtr="0" anchor="t" bIns="91425" lIns="91425" spcFirstLastPara="1" rIns="91425" wrap="square" tIns="91425">
            <a:spAutoFit/>
          </a:bodyPr>
          <a:lstStyle/>
          <a:p>
            <a:pPr indent="-419100" lvl="0" marL="457200" rtl="0" algn="l">
              <a:lnSpc>
                <a:spcPct val="90000"/>
              </a:lnSpc>
              <a:spcBef>
                <a:spcPts val="0"/>
              </a:spcBef>
              <a:spcAft>
                <a:spcPts val="0"/>
              </a:spcAft>
              <a:buClr>
                <a:schemeClr val="lt1"/>
              </a:buClr>
              <a:buSzPts val="3000"/>
              <a:buFont typeface="DM Sans"/>
              <a:buAutoNum type="arabicPeriod" startAt="5"/>
            </a:pPr>
            <a:r>
              <a:rPr b="1" lang="es" sz="3000">
                <a:solidFill>
                  <a:schemeClr val="lt1"/>
                </a:solidFill>
                <a:latin typeface="DM Sans"/>
                <a:ea typeface="DM Sans"/>
                <a:cs typeface="DM Sans"/>
                <a:sym typeface="DM Sans"/>
              </a:rPr>
              <a:t>Instalar el motor de handlebars</a:t>
            </a:r>
            <a:endParaRPr b="1" sz="3000">
              <a:solidFill>
                <a:schemeClr val="lt1"/>
              </a:solidFill>
              <a:latin typeface="DM Sans"/>
              <a:ea typeface="DM Sans"/>
              <a:cs typeface="DM Sans"/>
              <a:sym typeface="DM Sans"/>
            </a:endParaRPr>
          </a:p>
        </p:txBody>
      </p:sp>
      <p:sp>
        <p:nvSpPr>
          <p:cNvPr id="524" name="Google Shape;524;p120"/>
          <p:cNvSpPr txBox="1"/>
          <p:nvPr/>
        </p:nvSpPr>
        <p:spPr>
          <a:xfrm>
            <a:off x="877250" y="1589850"/>
            <a:ext cx="73776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DM Sans"/>
                <a:ea typeface="DM Sans"/>
                <a:cs typeface="DM Sans"/>
                <a:sym typeface="DM Sans"/>
              </a:rPr>
              <a:t>Tenemos la estructura, las plantillas, ¡todo muy bonito! Sin embargo, no hemos configurado nada en el servidor para que realmente podamos leer y trabajar con las plantillas. </a:t>
            </a:r>
            <a:endParaRPr sz="1300">
              <a:latin typeface="DM Sans"/>
              <a:ea typeface="DM Sans"/>
              <a:cs typeface="DM Sans"/>
              <a:sym typeface="DM Sans"/>
            </a:endParaRPr>
          </a:p>
          <a:p>
            <a:pPr indent="0" lvl="0" marL="0" rtl="0" algn="l">
              <a:spcBef>
                <a:spcPts val="0"/>
              </a:spcBef>
              <a:spcAft>
                <a:spcPts val="0"/>
              </a:spcAft>
              <a:buNone/>
            </a:pPr>
            <a:r>
              <a:t/>
            </a:r>
            <a:endParaRPr sz="1300">
              <a:latin typeface="DM Sans"/>
              <a:ea typeface="DM Sans"/>
              <a:cs typeface="DM Sans"/>
              <a:sym typeface="DM Sans"/>
            </a:endParaRPr>
          </a:p>
          <a:p>
            <a:pPr indent="0" lvl="0" marL="0" rtl="0" algn="l">
              <a:spcBef>
                <a:spcPts val="0"/>
              </a:spcBef>
              <a:spcAft>
                <a:spcPts val="0"/>
              </a:spcAft>
              <a:buNone/>
            </a:pPr>
            <a:r>
              <a:rPr lang="es" sz="1300">
                <a:latin typeface="DM Sans"/>
                <a:ea typeface="DM Sans"/>
                <a:cs typeface="DM Sans"/>
                <a:sym typeface="DM Sans"/>
              </a:rPr>
              <a:t>Para ello, levantaremos nuestro servidor y configuraremos el motor de plantillas interno, esto lo conseguimos instalando con npm: </a:t>
            </a:r>
            <a:endParaRPr sz="1300">
              <a:latin typeface="DM Sans"/>
              <a:ea typeface="DM Sans"/>
              <a:cs typeface="DM Sans"/>
              <a:sym typeface="DM Sans"/>
            </a:endParaRPr>
          </a:p>
        </p:txBody>
      </p:sp>
      <p:pic>
        <p:nvPicPr>
          <p:cNvPr id="525" name="Google Shape;525;p120"/>
          <p:cNvPicPr preferRelativeResize="0"/>
          <p:nvPr/>
        </p:nvPicPr>
        <p:blipFill>
          <a:blip r:embed="rId3">
            <a:alphaModFix/>
          </a:blip>
          <a:stretch>
            <a:fillRect/>
          </a:stretch>
        </p:blipFill>
        <p:spPr>
          <a:xfrm>
            <a:off x="1677934" y="2991350"/>
            <a:ext cx="5788132" cy="641700"/>
          </a:xfrm>
          <a:prstGeom prst="rect">
            <a:avLst/>
          </a:prstGeom>
          <a:noFill/>
          <a:ln>
            <a:noFill/>
          </a:ln>
        </p:spPr>
      </p:pic>
      <p:grpSp>
        <p:nvGrpSpPr>
          <p:cNvPr id="526" name="Google Shape;526;p120"/>
          <p:cNvGrpSpPr/>
          <p:nvPr/>
        </p:nvGrpSpPr>
        <p:grpSpPr>
          <a:xfrm>
            <a:off x="457343" y="468286"/>
            <a:ext cx="431074" cy="431074"/>
            <a:chOff x="7605951" y="217673"/>
            <a:chExt cx="738900" cy="738900"/>
          </a:xfrm>
        </p:grpSpPr>
        <p:sp>
          <p:nvSpPr>
            <p:cNvPr id="527" name="Google Shape;527;p120"/>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8" name="Google Shape;528;p120"/>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29" name="Google Shape;529;p120"/>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121"/>
          <p:cNvSpPr txBox="1"/>
          <p:nvPr/>
        </p:nvSpPr>
        <p:spPr>
          <a:xfrm>
            <a:off x="1028400" y="879375"/>
            <a:ext cx="7733100" cy="1015800"/>
          </a:xfrm>
          <a:prstGeom prst="rect">
            <a:avLst/>
          </a:prstGeom>
          <a:noFill/>
          <a:ln>
            <a:noFill/>
          </a:ln>
        </p:spPr>
        <p:txBody>
          <a:bodyPr anchorCtr="0" anchor="t" bIns="91425" lIns="91425" spcFirstLastPara="1" rIns="91425" wrap="square" tIns="91425">
            <a:spAutoFit/>
          </a:bodyPr>
          <a:lstStyle/>
          <a:p>
            <a:pPr indent="-419100" lvl="0" marL="457200" rtl="0" algn="l">
              <a:lnSpc>
                <a:spcPct val="90000"/>
              </a:lnSpc>
              <a:spcBef>
                <a:spcPts val="0"/>
              </a:spcBef>
              <a:spcAft>
                <a:spcPts val="0"/>
              </a:spcAft>
              <a:buClr>
                <a:schemeClr val="lt1"/>
              </a:buClr>
              <a:buSzPts val="3000"/>
              <a:buFont typeface="DM Sans"/>
              <a:buAutoNum type="arabicPeriod" startAt="6"/>
            </a:pPr>
            <a:r>
              <a:rPr b="1" lang="es" sz="3000">
                <a:solidFill>
                  <a:schemeClr val="lt1"/>
                </a:solidFill>
                <a:latin typeface="DM Sans"/>
                <a:ea typeface="DM Sans"/>
                <a:cs typeface="DM Sans"/>
                <a:sym typeface="DM Sans"/>
              </a:rPr>
              <a:t>Configurando handlebars en nuestro motor express</a:t>
            </a:r>
            <a:endParaRPr b="1" sz="3000">
              <a:solidFill>
                <a:schemeClr val="lt1"/>
              </a:solidFill>
              <a:latin typeface="DM Sans"/>
              <a:ea typeface="DM Sans"/>
              <a:cs typeface="DM Sans"/>
              <a:sym typeface="DM Sans"/>
            </a:endParaRPr>
          </a:p>
        </p:txBody>
      </p:sp>
      <p:pic>
        <p:nvPicPr>
          <p:cNvPr id="535" name="Google Shape;535;p121"/>
          <p:cNvPicPr preferRelativeResize="0"/>
          <p:nvPr/>
        </p:nvPicPr>
        <p:blipFill>
          <a:blip r:embed="rId3">
            <a:alphaModFix/>
          </a:blip>
          <a:stretch>
            <a:fillRect/>
          </a:stretch>
        </p:blipFill>
        <p:spPr>
          <a:xfrm>
            <a:off x="1604513" y="1926100"/>
            <a:ext cx="5934975" cy="3070851"/>
          </a:xfrm>
          <a:prstGeom prst="rect">
            <a:avLst/>
          </a:prstGeom>
          <a:noFill/>
          <a:ln>
            <a:noFill/>
          </a:ln>
        </p:spPr>
      </p:pic>
      <p:grpSp>
        <p:nvGrpSpPr>
          <p:cNvPr id="536" name="Google Shape;536;p121"/>
          <p:cNvGrpSpPr/>
          <p:nvPr/>
        </p:nvGrpSpPr>
        <p:grpSpPr>
          <a:xfrm>
            <a:off x="457343" y="468286"/>
            <a:ext cx="431074" cy="431074"/>
            <a:chOff x="7605951" y="217673"/>
            <a:chExt cx="738900" cy="738900"/>
          </a:xfrm>
        </p:grpSpPr>
        <p:sp>
          <p:nvSpPr>
            <p:cNvPr id="537" name="Google Shape;537;p121"/>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8" name="Google Shape;538;p121"/>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39" name="Google Shape;539;p121"/>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122"/>
          <p:cNvSpPr txBox="1"/>
          <p:nvPr/>
        </p:nvSpPr>
        <p:spPr>
          <a:xfrm>
            <a:off x="1199000" y="879375"/>
            <a:ext cx="7175700" cy="1431600"/>
          </a:xfrm>
          <a:prstGeom prst="rect">
            <a:avLst/>
          </a:prstGeom>
          <a:noFill/>
          <a:ln>
            <a:noFill/>
          </a:ln>
        </p:spPr>
        <p:txBody>
          <a:bodyPr anchorCtr="0" anchor="t" bIns="91425" lIns="91425" spcFirstLastPara="1" rIns="91425" wrap="square" tIns="91425">
            <a:spAutoFit/>
          </a:bodyPr>
          <a:lstStyle/>
          <a:p>
            <a:pPr indent="-419100" lvl="0" marL="457200" marR="0" rtl="0" algn="l">
              <a:lnSpc>
                <a:spcPct val="90000"/>
              </a:lnSpc>
              <a:spcBef>
                <a:spcPts val="0"/>
              </a:spcBef>
              <a:spcAft>
                <a:spcPts val="0"/>
              </a:spcAft>
              <a:buClr>
                <a:schemeClr val="lt1"/>
              </a:buClr>
              <a:buSzPts val="3000"/>
              <a:buFont typeface="DM Sans"/>
              <a:buAutoNum type="arabicPeriod" startAt="6"/>
            </a:pPr>
            <a:r>
              <a:rPr b="1" lang="es" sz="3000">
                <a:solidFill>
                  <a:schemeClr val="lt1"/>
                </a:solidFill>
                <a:latin typeface="DM Sans"/>
                <a:ea typeface="DM Sans"/>
                <a:cs typeface="DM Sans"/>
                <a:sym typeface="DM Sans"/>
              </a:rPr>
              <a:t>Archivo utils.js para poder exportar </a:t>
            </a:r>
            <a:endParaRPr b="1" sz="3000">
              <a:solidFill>
                <a:schemeClr val="lt1"/>
              </a:solidFill>
              <a:latin typeface="DM Sans"/>
              <a:ea typeface="DM Sans"/>
              <a:cs typeface="DM Sans"/>
              <a:sym typeface="DM Sans"/>
            </a:endParaRPr>
          </a:p>
          <a:p>
            <a:pPr indent="0" lvl="0" marL="457200" marR="0" rtl="0" algn="l">
              <a:lnSpc>
                <a:spcPct val="90000"/>
              </a:lnSpc>
              <a:spcBef>
                <a:spcPts val="0"/>
              </a:spcBef>
              <a:spcAft>
                <a:spcPts val="0"/>
              </a:spcAft>
              <a:buNone/>
            </a:pPr>
            <a:r>
              <a:rPr b="1" lang="es" sz="3000">
                <a:solidFill>
                  <a:schemeClr val="lt1"/>
                </a:solidFill>
                <a:latin typeface="DM Sans"/>
                <a:ea typeface="DM Sans"/>
                <a:cs typeface="DM Sans"/>
                <a:sym typeface="DM Sans"/>
              </a:rPr>
              <a:t>el __dirname</a:t>
            </a:r>
            <a:endParaRPr b="1" sz="3000">
              <a:solidFill>
                <a:schemeClr val="lt1"/>
              </a:solidFill>
              <a:latin typeface="DM Sans"/>
              <a:ea typeface="DM Sans"/>
              <a:cs typeface="DM Sans"/>
              <a:sym typeface="DM Sans"/>
            </a:endParaRPr>
          </a:p>
        </p:txBody>
      </p:sp>
      <p:pic>
        <p:nvPicPr>
          <p:cNvPr id="545" name="Google Shape;545;p122"/>
          <p:cNvPicPr preferRelativeResize="0"/>
          <p:nvPr/>
        </p:nvPicPr>
        <p:blipFill>
          <a:blip r:embed="rId3">
            <a:alphaModFix/>
          </a:blip>
          <a:stretch>
            <a:fillRect/>
          </a:stretch>
        </p:blipFill>
        <p:spPr>
          <a:xfrm>
            <a:off x="828100" y="2615925"/>
            <a:ext cx="7773501" cy="1740450"/>
          </a:xfrm>
          <a:prstGeom prst="rect">
            <a:avLst/>
          </a:prstGeom>
          <a:noFill/>
          <a:ln>
            <a:noFill/>
          </a:ln>
        </p:spPr>
      </p:pic>
      <p:sp>
        <p:nvSpPr>
          <p:cNvPr id="546" name="Google Shape;546;p122"/>
          <p:cNvSpPr txBox="1"/>
          <p:nvPr/>
        </p:nvSpPr>
        <p:spPr>
          <a:xfrm>
            <a:off x="1061700" y="1957575"/>
            <a:ext cx="7020600" cy="496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2000">
                <a:solidFill>
                  <a:schemeClr val="accent6"/>
                </a:solidFill>
                <a:latin typeface="DM Sans"/>
                <a:ea typeface="DM Sans"/>
                <a:cs typeface="DM Sans"/>
                <a:sym typeface="DM Sans"/>
              </a:rPr>
              <a:t>(sólo válido si trabajamos con type: module)</a:t>
            </a:r>
            <a:endParaRPr sz="2000">
              <a:solidFill>
                <a:schemeClr val="accent6"/>
              </a:solidFill>
              <a:latin typeface="DM Sans"/>
              <a:ea typeface="DM Sans"/>
              <a:cs typeface="DM Sans"/>
              <a:sym typeface="DM Sans"/>
            </a:endParaRPr>
          </a:p>
          <a:p>
            <a:pPr indent="0" lvl="0" marL="0" rtl="0" algn="ctr">
              <a:spcBef>
                <a:spcPts val="0"/>
              </a:spcBef>
              <a:spcAft>
                <a:spcPts val="0"/>
              </a:spcAft>
              <a:buNone/>
            </a:pPr>
            <a:r>
              <a:t/>
            </a:r>
            <a:endParaRPr sz="100"/>
          </a:p>
        </p:txBody>
      </p:sp>
      <p:grpSp>
        <p:nvGrpSpPr>
          <p:cNvPr id="547" name="Google Shape;547;p122"/>
          <p:cNvGrpSpPr/>
          <p:nvPr/>
        </p:nvGrpSpPr>
        <p:grpSpPr>
          <a:xfrm>
            <a:off x="457343" y="468286"/>
            <a:ext cx="431074" cy="431074"/>
            <a:chOff x="7605951" y="217673"/>
            <a:chExt cx="738900" cy="738900"/>
          </a:xfrm>
        </p:grpSpPr>
        <p:sp>
          <p:nvSpPr>
            <p:cNvPr id="548" name="Google Shape;548;p122"/>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 name="Google Shape;549;p122"/>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50" name="Google Shape;550;p122"/>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123"/>
          <p:cNvSpPr txBox="1"/>
          <p:nvPr/>
        </p:nvSpPr>
        <p:spPr>
          <a:xfrm>
            <a:off x="751350" y="817950"/>
            <a:ext cx="76413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3000">
                <a:solidFill>
                  <a:schemeClr val="lt1"/>
                </a:solidFill>
                <a:latin typeface="DM Sans"/>
                <a:ea typeface="DM Sans"/>
                <a:cs typeface="DM Sans"/>
                <a:sym typeface="DM Sans"/>
              </a:rPr>
              <a:t>Creando método GET que renderiza la pantalla</a:t>
            </a:r>
            <a:endParaRPr b="1" sz="3000">
              <a:solidFill>
                <a:schemeClr val="lt1"/>
              </a:solidFill>
              <a:latin typeface="DM Sans"/>
              <a:ea typeface="DM Sans"/>
              <a:cs typeface="DM Sans"/>
              <a:sym typeface="DM Sans"/>
            </a:endParaRPr>
          </a:p>
        </p:txBody>
      </p:sp>
      <p:pic>
        <p:nvPicPr>
          <p:cNvPr id="556" name="Google Shape;556;p123"/>
          <p:cNvPicPr preferRelativeResize="0"/>
          <p:nvPr/>
        </p:nvPicPr>
        <p:blipFill>
          <a:blip r:embed="rId3">
            <a:alphaModFix/>
          </a:blip>
          <a:stretch>
            <a:fillRect/>
          </a:stretch>
        </p:blipFill>
        <p:spPr>
          <a:xfrm>
            <a:off x="1903675" y="1833750"/>
            <a:ext cx="5336649" cy="3063050"/>
          </a:xfrm>
          <a:prstGeom prst="rect">
            <a:avLst/>
          </a:prstGeom>
          <a:noFill/>
          <a:ln>
            <a:noFill/>
          </a:ln>
        </p:spPr>
      </p:pic>
      <p:grpSp>
        <p:nvGrpSpPr>
          <p:cNvPr id="557" name="Google Shape;557;p123"/>
          <p:cNvGrpSpPr/>
          <p:nvPr/>
        </p:nvGrpSpPr>
        <p:grpSpPr>
          <a:xfrm>
            <a:off x="457343" y="468286"/>
            <a:ext cx="431074" cy="431074"/>
            <a:chOff x="7605951" y="217673"/>
            <a:chExt cx="738900" cy="738900"/>
          </a:xfrm>
        </p:grpSpPr>
        <p:sp>
          <p:nvSpPr>
            <p:cNvPr id="558" name="Google Shape;558;p123"/>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9" name="Google Shape;559;p123"/>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60" name="Google Shape;560;p123"/>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12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24"/>
          <p:cNvSpPr txBox="1"/>
          <p:nvPr/>
        </p:nvSpPr>
        <p:spPr>
          <a:xfrm>
            <a:off x="4818325" y="1863750"/>
            <a:ext cx="4021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solidFill>
                  <a:srgbClr val="262626"/>
                </a:solidFill>
                <a:highlight>
                  <a:srgbClr val="FFFFFF"/>
                </a:highlight>
                <a:latin typeface="DM Sans"/>
                <a:ea typeface="DM Sans"/>
                <a:cs typeface="DM Sans"/>
                <a:sym typeface="DM Sans"/>
              </a:rPr>
              <a:t>¡Voilà! ¡Ahora la plantilla reemplazó el nombre para dar la bienvenida a un usuario específico!</a:t>
            </a:r>
            <a:endParaRPr b="1" sz="1800">
              <a:latin typeface="DM Sans"/>
              <a:ea typeface="DM Sans"/>
              <a:cs typeface="DM Sans"/>
              <a:sym typeface="DM Sans"/>
            </a:endParaRPr>
          </a:p>
        </p:txBody>
      </p:sp>
      <p:pic>
        <p:nvPicPr>
          <p:cNvPr id="567" name="Google Shape;567;p124"/>
          <p:cNvPicPr preferRelativeResize="0"/>
          <p:nvPr/>
        </p:nvPicPr>
        <p:blipFill rotWithShape="1">
          <a:blip r:embed="rId3">
            <a:alphaModFix/>
          </a:blip>
          <a:srcRect b="15425" l="1421" r="3204" t="12828"/>
          <a:stretch/>
        </p:blipFill>
        <p:spPr>
          <a:xfrm>
            <a:off x="710475" y="4201601"/>
            <a:ext cx="3681201" cy="546774"/>
          </a:xfrm>
          <a:prstGeom prst="rect">
            <a:avLst/>
          </a:prstGeom>
          <a:noFill/>
          <a:ln>
            <a:noFill/>
          </a:ln>
        </p:spPr>
      </p:pic>
      <p:pic>
        <p:nvPicPr>
          <p:cNvPr id="568" name="Google Shape;568;p124"/>
          <p:cNvPicPr preferRelativeResize="0"/>
          <p:nvPr/>
        </p:nvPicPr>
        <p:blipFill>
          <a:blip r:embed="rId4">
            <a:alphaModFix/>
          </a:blip>
          <a:stretch>
            <a:fillRect/>
          </a:stretch>
        </p:blipFill>
        <p:spPr>
          <a:xfrm>
            <a:off x="1031880" y="1020450"/>
            <a:ext cx="3038390" cy="621472"/>
          </a:xfrm>
          <a:prstGeom prst="rect">
            <a:avLst/>
          </a:prstGeom>
          <a:noFill/>
          <a:ln>
            <a:noFill/>
          </a:ln>
        </p:spPr>
      </p:pic>
      <p:sp>
        <p:nvSpPr>
          <p:cNvPr id="569" name="Google Shape;569;p124"/>
          <p:cNvSpPr txBox="1"/>
          <p:nvPr/>
        </p:nvSpPr>
        <p:spPr>
          <a:xfrm>
            <a:off x="2297152" y="1527325"/>
            <a:ext cx="519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5000"/>
              <a:t>+</a:t>
            </a:r>
            <a:endParaRPr b="1" sz="5000"/>
          </a:p>
        </p:txBody>
      </p:sp>
      <p:pic>
        <p:nvPicPr>
          <p:cNvPr id="570" name="Google Shape;570;p124"/>
          <p:cNvPicPr preferRelativeResize="0"/>
          <p:nvPr/>
        </p:nvPicPr>
        <p:blipFill>
          <a:blip r:embed="rId5">
            <a:alphaModFix/>
          </a:blip>
          <a:stretch>
            <a:fillRect/>
          </a:stretch>
        </p:blipFill>
        <p:spPr>
          <a:xfrm>
            <a:off x="1416131" y="2306807"/>
            <a:ext cx="2269889" cy="1368484"/>
          </a:xfrm>
          <a:prstGeom prst="rect">
            <a:avLst/>
          </a:prstGeom>
          <a:noFill/>
          <a:ln>
            <a:noFill/>
          </a:ln>
        </p:spPr>
      </p:pic>
      <p:sp>
        <p:nvSpPr>
          <p:cNvPr id="571" name="Google Shape;571;p124"/>
          <p:cNvSpPr txBox="1"/>
          <p:nvPr/>
        </p:nvSpPr>
        <p:spPr>
          <a:xfrm>
            <a:off x="2247156" y="3470858"/>
            <a:ext cx="607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5000"/>
              <a:t>=</a:t>
            </a:r>
            <a:endParaRPr b="1" sz="5000"/>
          </a:p>
        </p:txBody>
      </p:sp>
      <p:grpSp>
        <p:nvGrpSpPr>
          <p:cNvPr id="572" name="Google Shape;572;p124"/>
          <p:cNvGrpSpPr/>
          <p:nvPr/>
        </p:nvGrpSpPr>
        <p:grpSpPr>
          <a:xfrm>
            <a:off x="457343" y="468286"/>
            <a:ext cx="431074" cy="431074"/>
            <a:chOff x="7605951" y="217673"/>
            <a:chExt cx="738900" cy="738900"/>
          </a:xfrm>
        </p:grpSpPr>
        <p:sp>
          <p:nvSpPr>
            <p:cNvPr id="573" name="Google Shape;573;p124"/>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4" name="Google Shape;574;p124"/>
            <p:cNvPicPr preferRelativeResize="0"/>
            <p:nvPr/>
          </p:nvPicPr>
          <p:blipFill>
            <a:blip r:embed="rId6">
              <a:alphaModFix/>
            </a:blip>
            <a:stretch>
              <a:fillRect/>
            </a:stretch>
          </p:blipFill>
          <p:spPr>
            <a:xfrm>
              <a:off x="7749075" y="360800"/>
              <a:ext cx="452650" cy="452650"/>
            </a:xfrm>
            <a:prstGeom prst="rect">
              <a:avLst/>
            </a:prstGeom>
            <a:noFill/>
            <a:ln>
              <a:noFill/>
            </a:ln>
          </p:spPr>
        </p:pic>
      </p:grpSp>
      <p:sp>
        <p:nvSpPr>
          <p:cNvPr id="575" name="Google Shape;575;p124"/>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98"/>
          <p:cNvSpPr txBox="1"/>
          <p:nvPr/>
        </p:nvSpPr>
        <p:spPr>
          <a:xfrm>
            <a:off x="501450" y="10139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326" name="Google Shape;326;p98"/>
          <p:cNvPicPr preferRelativeResize="0"/>
          <p:nvPr/>
        </p:nvPicPr>
        <p:blipFill>
          <a:blip r:embed="rId3">
            <a:alphaModFix/>
          </a:blip>
          <a:stretch>
            <a:fillRect/>
          </a:stretch>
        </p:blipFill>
        <p:spPr>
          <a:xfrm>
            <a:off x="2172738" y="1720238"/>
            <a:ext cx="196975" cy="196975"/>
          </a:xfrm>
          <a:prstGeom prst="rect">
            <a:avLst/>
          </a:prstGeom>
          <a:noFill/>
          <a:ln>
            <a:noFill/>
          </a:ln>
        </p:spPr>
      </p:pic>
      <p:sp>
        <p:nvSpPr>
          <p:cNvPr id="327" name="Google Shape;327;p98"/>
          <p:cNvSpPr txBox="1"/>
          <p:nvPr/>
        </p:nvSpPr>
        <p:spPr>
          <a:xfrm>
            <a:off x="2526086" y="1618613"/>
            <a:ext cx="42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Comprender qué es un motor de plantillas.</a:t>
            </a:r>
            <a:endParaRPr>
              <a:solidFill>
                <a:schemeClr val="lt1"/>
              </a:solidFill>
              <a:latin typeface="DM Sans"/>
              <a:ea typeface="DM Sans"/>
              <a:cs typeface="DM Sans"/>
              <a:sym typeface="DM Sans"/>
            </a:endParaRPr>
          </a:p>
        </p:txBody>
      </p:sp>
      <p:pic>
        <p:nvPicPr>
          <p:cNvPr id="328" name="Google Shape;328;p98"/>
          <p:cNvPicPr preferRelativeResize="0"/>
          <p:nvPr/>
        </p:nvPicPr>
        <p:blipFill>
          <a:blip r:embed="rId3">
            <a:alphaModFix/>
          </a:blip>
          <a:stretch>
            <a:fillRect/>
          </a:stretch>
        </p:blipFill>
        <p:spPr>
          <a:xfrm>
            <a:off x="2172888" y="2289050"/>
            <a:ext cx="196975" cy="196975"/>
          </a:xfrm>
          <a:prstGeom prst="rect">
            <a:avLst/>
          </a:prstGeom>
          <a:noFill/>
          <a:ln>
            <a:noFill/>
          </a:ln>
        </p:spPr>
      </p:pic>
      <p:cxnSp>
        <p:nvCxnSpPr>
          <p:cNvPr id="329" name="Google Shape;329;p98"/>
          <p:cNvCxnSpPr>
            <a:endCxn id="328" idx="0"/>
          </p:cNvCxnSpPr>
          <p:nvPr/>
        </p:nvCxnSpPr>
        <p:spPr>
          <a:xfrm rot="5400000">
            <a:off x="2083575" y="2100350"/>
            <a:ext cx="376500" cy="900"/>
          </a:xfrm>
          <a:prstGeom prst="bentConnector3">
            <a:avLst>
              <a:gd fmla="val 50000" name="adj1"/>
            </a:avLst>
          </a:prstGeom>
          <a:noFill/>
          <a:ln cap="flat" cmpd="sng" w="9525">
            <a:solidFill>
              <a:srgbClr val="EAFF6A"/>
            </a:solidFill>
            <a:prstDash val="solid"/>
            <a:round/>
            <a:headEnd len="med" w="med" type="none"/>
            <a:tailEnd len="med" w="med" type="none"/>
          </a:ln>
        </p:spPr>
      </p:cxnSp>
      <p:pic>
        <p:nvPicPr>
          <p:cNvPr id="330" name="Google Shape;330;p98"/>
          <p:cNvPicPr preferRelativeResize="0"/>
          <p:nvPr/>
        </p:nvPicPr>
        <p:blipFill>
          <a:blip r:embed="rId3">
            <a:alphaModFix/>
          </a:blip>
          <a:stretch>
            <a:fillRect/>
          </a:stretch>
        </p:blipFill>
        <p:spPr>
          <a:xfrm>
            <a:off x="2173338" y="2890388"/>
            <a:ext cx="196975" cy="196975"/>
          </a:xfrm>
          <a:prstGeom prst="rect">
            <a:avLst/>
          </a:prstGeom>
          <a:noFill/>
          <a:ln>
            <a:noFill/>
          </a:ln>
        </p:spPr>
      </p:pic>
      <p:cxnSp>
        <p:nvCxnSpPr>
          <p:cNvPr id="331" name="Google Shape;331;p98"/>
          <p:cNvCxnSpPr/>
          <p:nvPr/>
        </p:nvCxnSpPr>
        <p:spPr>
          <a:xfrm flipH="1" rot="-5400000">
            <a:off x="2069625" y="2687900"/>
            <a:ext cx="404400" cy="600"/>
          </a:xfrm>
          <a:prstGeom prst="bentConnector3">
            <a:avLst>
              <a:gd fmla="val 50000" name="adj1"/>
            </a:avLst>
          </a:prstGeom>
          <a:noFill/>
          <a:ln cap="flat" cmpd="sng" w="9525">
            <a:solidFill>
              <a:srgbClr val="EAFF6A"/>
            </a:solidFill>
            <a:prstDash val="solid"/>
            <a:round/>
            <a:headEnd len="med" w="med" type="none"/>
            <a:tailEnd len="med" w="med" type="none"/>
          </a:ln>
        </p:spPr>
      </p:cxnSp>
      <p:sp>
        <p:nvSpPr>
          <p:cNvPr id="332" name="Google Shape;332;p98"/>
          <p:cNvSpPr txBox="1"/>
          <p:nvPr/>
        </p:nvSpPr>
        <p:spPr>
          <a:xfrm>
            <a:off x="2526086" y="283066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Utilización de motor de plantillas Handlebars en Express.</a:t>
            </a:r>
            <a:endParaRPr sz="1350">
              <a:solidFill>
                <a:schemeClr val="lt1"/>
              </a:solidFill>
              <a:latin typeface="DM Sans"/>
              <a:ea typeface="DM Sans"/>
              <a:cs typeface="DM Sans"/>
              <a:sym typeface="DM Sans"/>
            </a:endParaRPr>
          </a:p>
        </p:txBody>
      </p:sp>
      <p:sp>
        <p:nvSpPr>
          <p:cNvPr id="333" name="Google Shape;333;p98"/>
          <p:cNvSpPr txBox="1"/>
          <p:nvPr/>
        </p:nvSpPr>
        <p:spPr>
          <a:xfrm>
            <a:off x="2526075" y="2144550"/>
            <a:ext cx="358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Diferencia entre un motor de plantillas y un framework de frontend</a:t>
            </a:r>
            <a:endParaRPr>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grpSp>
        <p:nvGrpSpPr>
          <p:cNvPr id="580" name="Google Shape;580;p125"/>
          <p:cNvGrpSpPr/>
          <p:nvPr/>
        </p:nvGrpSpPr>
        <p:grpSpPr>
          <a:xfrm>
            <a:off x="4202556" y="994173"/>
            <a:ext cx="738900" cy="738900"/>
            <a:chOff x="974706" y="2467173"/>
            <a:chExt cx="738900" cy="738900"/>
          </a:xfrm>
        </p:grpSpPr>
        <p:sp>
          <p:nvSpPr>
            <p:cNvPr id="581" name="Google Shape;581;p12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2" name="Google Shape;582;p12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83" name="Google Shape;583;p125"/>
          <p:cNvSpPr txBox="1"/>
          <p:nvPr/>
        </p:nvSpPr>
        <p:spPr>
          <a:xfrm>
            <a:off x="1414750" y="195375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Datos personales</a:t>
            </a:r>
            <a:endParaRPr b="1" i="0" sz="4000" u="none" cap="none" strike="noStrike">
              <a:solidFill>
                <a:schemeClr val="dk1"/>
              </a:solidFill>
              <a:highlight>
                <a:srgbClr val="EAFF6A"/>
              </a:highlight>
              <a:latin typeface="DM Sans"/>
              <a:ea typeface="DM Sans"/>
              <a:cs typeface="DM Sans"/>
              <a:sym typeface="DM Sans"/>
            </a:endParaRPr>
          </a:p>
        </p:txBody>
      </p:sp>
      <p:sp>
        <p:nvSpPr>
          <p:cNvPr id="584" name="Google Shape;584;p125"/>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10/15 min</a:t>
            </a:r>
            <a:endParaRPr b="1" i="0" sz="2000" u="none" cap="none" strike="noStrike">
              <a:solidFill>
                <a:srgbClr val="83AEFB"/>
              </a:solidFill>
              <a:latin typeface="DM Sans"/>
              <a:ea typeface="DM Sans"/>
              <a:cs typeface="DM Sans"/>
              <a:sym typeface="DM Sans"/>
            </a:endParaRPr>
          </a:p>
        </p:txBody>
      </p:sp>
      <p:sp>
        <p:nvSpPr>
          <p:cNvPr id="585" name="Google Shape;585;p125"/>
          <p:cNvSpPr txBox="1"/>
          <p:nvPr/>
        </p:nvSpPr>
        <p:spPr>
          <a:xfrm>
            <a:off x="987300" y="30999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Es tu turno de poner a prueba el dinamismo de handlebars</a:t>
            </a:r>
            <a:endParaRPr sz="2000">
              <a:solidFill>
                <a:srgbClr val="999999"/>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grpSp>
        <p:nvGrpSpPr>
          <p:cNvPr id="590" name="Google Shape;590;p126"/>
          <p:cNvGrpSpPr/>
          <p:nvPr/>
        </p:nvGrpSpPr>
        <p:grpSpPr>
          <a:xfrm>
            <a:off x="457347" y="468298"/>
            <a:ext cx="431074" cy="431074"/>
            <a:chOff x="974706" y="2467173"/>
            <a:chExt cx="738900" cy="738900"/>
          </a:xfrm>
        </p:grpSpPr>
        <p:sp>
          <p:nvSpPr>
            <p:cNvPr id="591" name="Google Shape;591;p12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2" name="Google Shape;592;p126"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93" name="Google Shape;593;p126"/>
          <p:cNvSpPr txBox="1"/>
          <p:nvPr/>
        </p:nvSpPr>
        <p:spPr>
          <a:xfrm>
            <a:off x="493050" y="899375"/>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Datos personales</a:t>
            </a:r>
            <a:endParaRPr b="1" i="0" sz="4000" u="none" cap="none" strike="noStrike">
              <a:solidFill>
                <a:schemeClr val="dk1"/>
              </a:solidFill>
              <a:latin typeface="DM Sans"/>
              <a:ea typeface="DM Sans"/>
              <a:cs typeface="DM Sans"/>
              <a:sym typeface="DM Sans"/>
            </a:endParaRPr>
          </a:p>
        </p:txBody>
      </p:sp>
      <p:pic>
        <p:nvPicPr>
          <p:cNvPr id="594" name="Google Shape;594;p126"/>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95" name="Google Shape;595;p126"/>
          <p:cNvSpPr txBox="1"/>
          <p:nvPr/>
        </p:nvSpPr>
        <p:spPr>
          <a:xfrm>
            <a:off x="493050" y="1544450"/>
            <a:ext cx="78747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Basándonos en el ejemplo anterior, desarrollar una vista web que permita mostrar los datos personales de múltiples usuarios. </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Utilizar la misma estructura mostrada por el profesor, para poder levantar un servidor que utilice handlebars como motor de plantillas. </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Configurar la plantilla para que muestre los siguientes datos: nombre, apellido, edad, correo, teléfono.</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Crear un array “users” que cuente con 5 usuarios de tipo objeto, cada uno con los datos mencionados arriba.</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Al llamar al método get ‘/’, generar un número random para elegir a alguno de los usuarios y mostrar el usuario seleccionado al azar en la plantilla.</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Observar los diferentes resultados en el navegador. </a:t>
            </a:r>
            <a:endParaRPr sz="1350">
              <a:solidFill>
                <a:schemeClr val="dk1"/>
              </a:solidFill>
              <a:highlight>
                <a:schemeClr val="lt1"/>
              </a:highlight>
              <a:latin typeface="DM Sans"/>
              <a:ea typeface="DM Sans"/>
              <a:cs typeface="DM Sans"/>
              <a:sym typeface="DM Sans"/>
            </a:endParaRPr>
          </a:p>
        </p:txBody>
      </p:sp>
      <p:sp>
        <p:nvSpPr>
          <p:cNvPr id="596" name="Google Shape;596;p12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27"/>
          <p:cNvSpPr txBox="1"/>
          <p:nvPr/>
        </p:nvSpPr>
        <p:spPr>
          <a:xfrm>
            <a:off x="1461288"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Estructuras en</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Handlebars</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28"/>
          <p:cNvSpPr txBox="1"/>
          <p:nvPr/>
        </p:nvSpPr>
        <p:spPr>
          <a:xfrm>
            <a:off x="363300" y="473400"/>
            <a:ext cx="7724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No solo se trata de reemplazar</a:t>
            </a:r>
            <a:endParaRPr b="1" i="0" sz="4000" u="none" cap="none" strike="noStrike">
              <a:solidFill>
                <a:schemeClr val="dk1"/>
              </a:solidFill>
              <a:latin typeface="DM Sans"/>
              <a:ea typeface="DM Sans"/>
              <a:cs typeface="DM Sans"/>
              <a:sym typeface="DM Sans"/>
            </a:endParaRPr>
          </a:p>
        </p:txBody>
      </p:sp>
      <p:sp>
        <p:nvSpPr>
          <p:cNvPr id="607" name="Google Shape;607;p128"/>
          <p:cNvSpPr txBox="1"/>
          <p:nvPr/>
        </p:nvSpPr>
        <p:spPr>
          <a:xfrm>
            <a:off x="4658375" y="1897675"/>
            <a:ext cx="38943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None/>
            </a:pPr>
            <a:r>
              <a:rPr lang="es" sz="1300">
                <a:latin typeface="DM Sans"/>
                <a:ea typeface="DM Sans"/>
                <a:cs typeface="DM Sans"/>
                <a:sym typeface="DM Sans"/>
              </a:rPr>
              <a:t>Asimismo, podemos realizar ciclos también utilizando la palabra reservada para Handlebars “each”.</a:t>
            </a:r>
            <a:endParaRPr sz="1300">
              <a:latin typeface="DM Sans"/>
              <a:ea typeface="DM Sans"/>
              <a:cs typeface="DM Sans"/>
              <a:sym typeface="DM Sans"/>
            </a:endParaRPr>
          </a:p>
          <a:p>
            <a:pPr indent="0" lvl="0" marL="0" marR="0" rtl="0" algn="l">
              <a:lnSpc>
                <a:spcPct val="80000"/>
              </a:lnSpc>
              <a:spcBef>
                <a:spcPts val="0"/>
              </a:spcBef>
              <a:spcAft>
                <a:spcPts val="0"/>
              </a:spcAft>
              <a:buNone/>
            </a:pPr>
            <a:r>
              <a:t/>
            </a:r>
            <a:endParaRPr sz="1300">
              <a:latin typeface="DM Sans"/>
              <a:ea typeface="DM Sans"/>
              <a:cs typeface="DM Sans"/>
              <a:sym typeface="DM Sans"/>
            </a:endParaRPr>
          </a:p>
          <a:p>
            <a:pPr indent="0" lvl="0" marL="0" marR="0" rtl="0" algn="l">
              <a:lnSpc>
                <a:spcPct val="80000"/>
              </a:lnSpc>
              <a:spcBef>
                <a:spcPts val="0"/>
              </a:spcBef>
              <a:spcAft>
                <a:spcPts val="0"/>
              </a:spcAft>
              <a:buNone/>
            </a:pPr>
            <a:r>
              <a:rPr lang="es" sz="1300">
                <a:latin typeface="DM Sans"/>
                <a:ea typeface="DM Sans"/>
                <a:cs typeface="DM Sans"/>
                <a:sym typeface="DM Sans"/>
              </a:rPr>
              <a:t>Como se mencionó, necesitaremos colocar el hashtag para poder ejecutar un ciclo:</a:t>
            </a:r>
            <a:endParaRPr sz="1300">
              <a:latin typeface="DM Sans"/>
              <a:ea typeface="DM Sans"/>
              <a:cs typeface="DM Sans"/>
              <a:sym typeface="DM Sans"/>
            </a:endParaRPr>
          </a:p>
          <a:p>
            <a:pPr indent="0" lvl="0" marL="0" marR="0" rtl="0" algn="l">
              <a:lnSpc>
                <a:spcPct val="80000"/>
              </a:lnSpc>
              <a:spcBef>
                <a:spcPts val="0"/>
              </a:spcBef>
              <a:spcAft>
                <a:spcPts val="0"/>
              </a:spcAft>
              <a:buNone/>
            </a:pPr>
            <a:r>
              <a:t/>
            </a:r>
            <a:endParaRPr sz="1300">
              <a:latin typeface="DM Sans"/>
              <a:ea typeface="DM Sans"/>
              <a:cs typeface="DM Sans"/>
              <a:sym typeface="DM Sans"/>
            </a:endParaRPr>
          </a:p>
          <a:p>
            <a:pPr indent="0" lvl="0" marL="0" marR="0" rtl="0" algn="l">
              <a:lnSpc>
                <a:spcPct val="80000"/>
              </a:lnSpc>
              <a:spcBef>
                <a:spcPts val="0"/>
              </a:spcBef>
              <a:spcAft>
                <a:spcPts val="0"/>
              </a:spcAft>
              <a:buNone/>
            </a:pPr>
            <a:r>
              <a:t/>
            </a:r>
            <a:endParaRPr sz="1300">
              <a:latin typeface="DM Sans"/>
              <a:ea typeface="DM Sans"/>
              <a:cs typeface="DM Sans"/>
              <a:sym typeface="DM Sans"/>
            </a:endParaRPr>
          </a:p>
          <a:p>
            <a:pPr indent="0" lvl="0" marL="0" marR="0" rtl="0" algn="l">
              <a:lnSpc>
                <a:spcPct val="80000"/>
              </a:lnSpc>
              <a:spcBef>
                <a:spcPts val="0"/>
              </a:spcBef>
              <a:spcAft>
                <a:spcPts val="0"/>
              </a:spcAft>
              <a:buNone/>
            </a:pPr>
            <a:r>
              <a:t/>
            </a:r>
            <a:endParaRPr sz="1300">
              <a:latin typeface="DM Sans"/>
              <a:ea typeface="DM Sans"/>
              <a:cs typeface="DM Sans"/>
              <a:sym typeface="DM Sans"/>
            </a:endParaRPr>
          </a:p>
          <a:p>
            <a:pPr indent="0" lvl="0" marL="0" marR="0" rtl="0" algn="l">
              <a:lnSpc>
                <a:spcPct val="80000"/>
              </a:lnSpc>
              <a:spcBef>
                <a:spcPts val="0"/>
              </a:spcBef>
              <a:spcAft>
                <a:spcPts val="0"/>
              </a:spcAft>
              <a:buNone/>
            </a:pPr>
            <a:r>
              <a:rPr b="1" i="1" lang="es" sz="2000">
                <a:latin typeface="DM Sans"/>
                <a:ea typeface="DM Sans"/>
                <a:cs typeface="DM Sans"/>
                <a:sym typeface="DM Sans"/>
              </a:rPr>
              <a:t>{{#each elemento iterable}}</a:t>
            </a:r>
            <a:endParaRPr b="1" i="1" sz="2000">
              <a:latin typeface="DM Sans"/>
              <a:ea typeface="DM Sans"/>
              <a:cs typeface="DM Sans"/>
              <a:sym typeface="DM Sans"/>
            </a:endParaRPr>
          </a:p>
          <a:p>
            <a:pPr indent="0" lvl="0" marL="0" marR="0" rtl="0" algn="l">
              <a:lnSpc>
                <a:spcPct val="80000"/>
              </a:lnSpc>
              <a:spcBef>
                <a:spcPts val="0"/>
              </a:spcBef>
              <a:spcAft>
                <a:spcPts val="0"/>
              </a:spcAft>
              <a:buNone/>
            </a:pPr>
            <a:r>
              <a:t/>
            </a:r>
            <a:endParaRPr sz="1300">
              <a:latin typeface="DM Sans"/>
              <a:ea typeface="DM Sans"/>
              <a:cs typeface="DM Sans"/>
              <a:sym typeface="DM Sans"/>
            </a:endParaRPr>
          </a:p>
        </p:txBody>
      </p:sp>
      <p:sp>
        <p:nvSpPr>
          <p:cNvPr id="608" name="Google Shape;608;p128"/>
          <p:cNvSpPr txBox="1"/>
          <p:nvPr/>
        </p:nvSpPr>
        <p:spPr>
          <a:xfrm>
            <a:off x="460625" y="1897675"/>
            <a:ext cx="4020000" cy="22779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s" sz="1300">
                <a:solidFill>
                  <a:schemeClr val="dk1"/>
                </a:solidFill>
                <a:latin typeface="DM Sans"/>
                <a:ea typeface="DM Sans"/>
                <a:cs typeface="DM Sans"/>
                <a:sym typeface="DM Sans"/>
              </a:rPr>
              <a:t>Si bien las plantillas permiten “reemplazar” una marca por un dato dinámico, Handlebars nos proporciona también la capacidad para poder realizar estructuras de decisión o de repetición.</a:t>
            </a:r>
            <a:endParaRPr sz="1300">
              <a:solidFill>
                <a:schemeClr val="dk1"/>
              </a:solidFill>
              <a:latin typeface="DM Sans"/>
              <a:ea typeface="DM Sans"/>
              <a:cs typeface="DM Sans"/>
              <a:sym typeface="DM Sans"/>
            </a:endParaRPr>
          </a:p>
          <a:p>
            <a:pPr indent="0" lvl="0" marL="457200" rtl="0" algn="l">
              <a:lnSpc>
                <a:spcPct val="80000"/>
              </a:lnSpc>
              <a:spcBef>
                <a:spcPts val="0"/>
              </a:spcBef>
              <a:spcAft>
                <a:spcPts val="0"/>
              </a:spcAft>
              <a:buNone/>
            </a:pPr>
            <a:r>
              <a:t/>
            </a:r>
            <a:endParaRPr sz="13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lang="es" sz="1300">
                <a:solidFill>
                  <a:schemeClr val="dk1"/>
                </a:solidFill>
                <a:latin typeface="DM Sans"/>
                <a:ea typeface="DM Sans"/>
                <a:cs typeface="DM Sans"/>
                <a:sym typeface="DM Sans"/>
              </a:rPr>
              <a:t>Cuando utilicemos una estructura, lo haremos con el símbolo # dentro de las dos llaves, como:</a:t>
            </a:r>
            <a:endParaRPr sz="1300">
              <a:solidFill>
                <a:schemeClr val="dk1"/>
              </a:solidFill>
              <a:latin typeface="DM Sans"/>
              <a:ea typeface="DM Sans"/>
              <a:cs typeface="DM Sans"/>
              <a:sym typeface="DM Sans"/>
            </a:endParaRPr>
          </a:p>
          <a:p>
            <a:pPr indent="0" lvl="0" marL="457200" rtl="0" algn="l">
              <a:lnSpc>
                <a:spcPct val="80000"/>
              </a:lnSpc>
              <a:spcBef>
                <a:spcPts val="0"/>
              </a:spcBef>
              <a:spcAft>
                <a:spcPts val="0"/>
              </a:spcAft>
              <a:buNone/>
            </a:pPr>
            <a:r>
              <a:t/>
            </a:r>
            <a:endParaRPr sz="1300">
              <a:solidFill>
                <a:schemeClr val="dk1"/>
              </a:solidFill>
              <a:latin typeface="DM Sans"/>
              <a:ea typeface="DM Sans"/>
              <a:cs typeface="DM Sans"/>
              <a:sym typeface="DM Sans"/>
            </a:endParaRPr>
          </a:p>
          <a:p>
            <a:pPr indent="0" lvl="0" marL="457200" rtl="0" algn="l">
              <a:lnSpc>
                <a:spcPct val="80000"/>
              </a:lnSpc>
              <a:spcBef>
                <a:spcPts val="0"/>
              </a:spcBef>
              <a:spcAft>
                <a:spcPts val="0"/>
              </a:spcAft>
              <a:buNone/>
            </a:pPr>
            <a:r>
              <a:t/>
            </a:r>
            <a:endParaRPr sz="13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b="1" i="1" lang="es" sz="2000">
                <a:solidFill>
                  <a:schemeClr val="dk1"/>
                </a:solidFill>
                <a:latin typeface="DM Sans"/>
                <a:ea typeface="DM Sans"/>
                <a:cs typeface="DM Sans"/>
                <a:sym typeface="DM Sans"/>
              </a:rPr>
              <a:t>{{#if condición}}</a:t>
            </a:r>
            <a:endParaRPr b="1" i="1" sz="2000">
              <a:solidFill>
                <a:schemeClr val="dk1"/>
              </a:solidFill>
              <a:latin typeface="DM Sans"/>
              <a:ea typeface="DM Sans"/>
              <a:cs typeface="DM Sans"/>
              <a:sym typeface="DM Sans"/>
            </a:endParaRPr>
          </a:p>
          <a:p>
            <a:pPr indent="0" lvl="0" marL="457200" rtl="0" algn="l">
              <a:lnSpc>
                <a:spcPct val="80000"/>
              </a:lnSpc>
              <a:spcBef>
                <a:spcPts val="0"/>
              </a:spcBef>
              <a:spcAft>
                <a:spcPts val="0"/>
              </a:spcAft>
              <a:buNone/>
            </a:pPr>
            <a:r>
              <a:t/>
            </a:r>
            <a:endParaRPr b="1" i="1" sz="20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lang="es" sz="1300">
                <a:solidFill>
                  <a:schemeClr val="dk1"/>
                </a:solidFill>
                <a:latin typeface="DM Sans"/>
                <a:ea typeface="DM Sans"/>
                <a:cs typeface="DM Sans"/>
                <a:sym typeface="DM Sans"/>
              </a:rPr>
              <a:t>No admite expresiones, sólo booleanos.</a:t>
            </a:r>
            <a:endParaRPr sz="1300">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29"/>
          <p:cNvSpPr txBox="1"/>
          <p:nvPr/>
        </p:nvSpPr>
        <p:spPr>
          <a:xfrm>
            <a:off x="1445100" y="411775"/>
            <a:ext cx="76989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de </a:t>
            </a:r>
            <a:r>
              <a:rPr b="1" lang="es" sz="3500">
                <a:solidFill>
                  <a:srgbClr val="EAFF6A"/>
                </a:solidFill>
                <a:latin typeface="DM Sans"/>
                <a:ea typeface="DM Sans"/>
                <a:cs typeface="DM Sans"/>
                <a:sym typeface="DM Sans"/>
              </a:rPr>
              <a:t>estructuras con Handlebars</a:t>
            </a:r>
            <a:endParaRPr b="1" i="0" sz="3500" u="none" cap="none" strike="noStrike">
              <a:solidFill>
                <a:srgbClr val="EAFF6A"/>
              </a:solidFill>
              <a:latin typeface="DM Sans"/>
              <a:ea typeface="DM Sans"/>
              <a:cs typeface="DM Sans"/>
              <a:sym typeface="DM Sans"/>
            </a:endParaRPr>
          </a:p>
        </p:txBody>
      </p:sp>
      <p:sp>
        <p:nvSpPr>
          <p:cNvPr id="614" name="Google Shape;614;p129"/>
          <p:cNvSpPr txBox="1"/>
          <p:nvPr/>
        </p:nvSpPr>
        <p:spPr>
          <a:xfrm>
            <a:off x="473350" y="1567800"/>
            <a:ext cx="7980900" cy="31401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chemeClr val="accent6"/>
              </a:buClr>
              <a:buSzPts val="2400"/>
              <a:buFont typeface="DM Sans"/>
              <a:buChar char="✓"/>
            </a:pPr>
            <a:r>
              <a:rPr lang="es" sz="2400">
                <a:solidFill>
                  <a:srgbClr val="B7B7B7"/>
                </a:solidFill>
                <a:latin typeface="DM Sans"/>
                <a:ea typeface="DM Sans"/>
                <a:cs typeface="DM Sans"/>
                <a:sym typeface="DM Sans"/>
              </a:rPr>
              <a:t>Agregar un arreglo con nombre “food”, el cual contendrá 5 objetos con los datos: </a:t>
            </a:r>
            <a:r>
              <a:rPr i="1" lang="es" sz="2400">
                <a:solidFill>
                  <a:srgbClr val="B7B7B7"/>
                </a:solidFill>
                <a:latin typeface="DM Sans"/>
                <a:ea typeface="DM Sans"/>
                <a:cs typeface="DM Sans"/>
                <a:sym typeface="DM Sans"/>
              </a:rPr>
              <a:t>name, price</a:t>
            </a:r>
            <a:endParaRPr i="1" sz="2400">
              <a:solidFill>
                <a:srgbClr val="B7B7B7"/>
              </a:solidFill>
              <a:latin typeface="DM Sans"/>
              <a:ea typeface="DM Sans"/>
              <a:cs typeface="DM Sans"/>
              <a:sym typeface="DM Sans"/>
            </a:endParaRPr>
          </a:p>
          <a:p>
            <a:pPr indent="-381000" lvl="0" marL="457200" marR="0" rtl="0" algn="l">
              <a:lnSpc>
                <a:spcPct val="100000"/>
              </a:lnSpc>
              <a:spcBef>
                <a:spcPts val="0"/>
              </a:spcBef>
              <a:spcAft>
                <a:spcPts val="0"/>
              </a:spcAft>
              <a:buClr>
                <a:schemeClr val="accent6"/>
              </a:buClr>
              <a:buSzPts val="2400"/>
              <a:buFont typeface="DM Sans"/>
              <a:buChar char="✓"/>
            </a:pPr>
            <a:r>
              <a:rPr lang="es" sz="2400">
                <a:solidFill>
                  <a:srgbClr val="B7B7B7"/>
                </a:solidFill>
                <a:latin typeface="DM Sans"/>
                <a:ea typeface="DM Sans"/>
                <a:cs typeface="DM Sans"/>
                <a:sym typeface="DM Sans"/>
              </a:rPr>
              <a:t>Con base en la estructura ya desarrollada. Agregar al usuario de prueba un campo “role” el cual podrá ser “admin” o “user” </a:t>
            </a:r>
            <a:endParaRPr sz="2400">
              <a:solidFill>
                <a:srgbClr val="B7B7B7"/>
              </a:solidFill>
              <a:latin typeface="DM Sans"/>
              <a:ea typeface="DM Sans"/>
              <a:cs typeface="DM Sans"/>
              <a:sym typeface="DM Sans"/>
            </a:endParaRPr>
          </a:p>
          <a:p>
            <a:pPr indent="-381000" lvl="0" marL="457200" marR="0" rtl="0" algn="l">
              <a:lnSpc>
                <a:spcPct val="100000"/>
              </a:lnSpc>
              <a:spcBef>
                <a:spcPts val="0"/>
              </a:spcBef>
              <a:spcAft>
                <a:spcPts val="0"/>
              </a:spcAft>
              <a:buClr>
                <a:schemeClr val="accent6"/>
              </a:buClr>
              <a:buSzPts val="2400"/>
              <a:buFont typeface="DM Sans"/>
              <a:buChar char="✓"/>
            </a:pPr>
            <a:r>
              <a:rPr lang="es" sz="2400">
                <a:solidFill>
                  <a:srgbClr val="B7B7B7"/>
                </a:solidFill>
                <a:latin typeface="DM Sans"/>
                <a:ea typeface="DM Sans"/>
                <a:cs typeface="DM Sans"/>
                <a:sym typeface="DM Sans"/>
              </a:rPr>
              <a:t>Modificar la plantilla para que, si el usuario es de rol admin, pueda ver la lista de alimentos, si es usuario, sólo verá la bienvenida</a:t>
            </a:r>
            <a:endParaRPr sz="2400">
              <a:solidFill>
                <a:srgbClr val="B7B7B7"/>
              </a:solidFill>
              <a:latin typeface="DM Sans"/>
              <a:ea typeface="DM Sans"/>
              <a:cs typeface="DM Sans"/>
              <a:sym typeface="DM Sans"/>
            </a:endParaRPr>
          </a:p>
        </p:txBody>
      </p:sp>
      <p:grpSp>
        <p:nvGrpSpPr>
          <p:cNvPr id="615" name="Google Shape;615;p129"/>
          <p:cNvGrpSpPr/>
          <p:nvPr/>
        </p:nvGrpSpPr>
        <p:grpSpPr>
          <a:xfrm>
            <a:off x="473351" y="619523"/>
            <a:ext cx="738900" cy="738900"/>
            <a:chOff x="473351" y="619523"/>
            <a:chExt cx="738900" cy="738900"/>
          </a:xfrm>
        </p:grpSpPr>
        <p:sp>
          <p:nvSpPr>
            <p:cNvPr id="616" name="Google Shape;616;p12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7" name="Google Shape;617;p12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30"/>
          <p:cNvSpPr txBox="1"/>
          <p:nvPr/>
        </p:nvSpPr>
        <p:spPr>
          <a:xfrm>
            <a:off x="751350" y="178775"/>
            <a:ext cx="76413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configurando método para hacerlo más complejo</a:t>
            </a:r>
            <a:endParaRPr b="1" sz="3500">
              <a:solidFill>
                <a:schemeClr val="lt1"/>
              </a:solidFill>
              <a:latin typeface="DM Sans"/>
              <a:ea typeface="DM Sans"/>
              <a:cs typeface="DM Sans"/>
              <a:sym typeface="DM Sans"/>
            </a:endParaRPr>
          </a:p>
        </p:txBody>
      </p:sp>
      <p:pic>
        <p:nvPicPr>
          <p:cNvPr id="623" name="Google Shape;623;p130"/>
          <p:cNvPicPr preferRelativeResize="0"/>
          <p:nvPr/>
        </p:nvPicPr>
        <p:blipFill>
          <a:blip r:embed="rId3">
            <a:alphaModFix/>
          </a:blip>
          <a:stretch>
            <a:fillRect/>
          </a:stretch>
        </p:blipFill>
        <p:spPr>
          <a:xfrm>
            <a:off x="1354399" y="1281325"/>
            <a:ext cx="6435200" cy="3699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31"/>
          <p:cNvSpPr txBox="1"/>
          <p:nvPr/>
        </p:nvSpPr>
        <p:spPr>
          <a:xfrm>
            <a:off x="751350" y="264975"/>
            <a:ext cx="78876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configurando index para poder utilizar if/else y ciclo each</a:t>
            </a:r>
            <a:endParaRPr b="1" sz="3500">
              <a:solidFill>
                <a:schemeClr val="lt1"/>
              </a:solidFill>
              <a:latin typeface="DM Sans"/>
              <a:ea typeface="DM Sans"/>
              <a:cs typeface="DM Sans"/>
              <a:sym typeface="DM Sans"/>
            </a:endParaRPr>
          </a:p>
          <a:p>
            <a:pPr indent="0" lvl="0" marL="457200" marR="0" rtl="0" algn="ctr">
              <a:lnSpc>
                <a:spcPct val="90000"/>
              </a:lnSpc>
              <a:spcBef>
                <a:spcPts val="0"/>
              </a:spcBef>
              <a:spcAft>
                <a:spcPts val="0"/>
              </a:spcAft>
              <a:buNone/>
            </a:pPr>
            <a:r>
              <a:t/>
            </a:r>
            <a:endParaRPr b="1" sz="3500">
              <a:solidFill>
                <a:schemeClr val="lt1"/>
              </a:solidFill>
              <a:latin typeface="DM Sans"/>
              <a:ea typeface="DM Sans"/>
              <a:cs typeface="DM Sans"/>
              <a:sym typeface="DM Sans"/>
            </a:endParaRPr>
          </a:p>
        </p:txBody>
      </p:sp>
      <p:pic>
        <p:nvPicPr>
          <p:cNvPr id="629" name="Google Shape;629;p131"/>
          <p:cNvPicPr preferRelativeResize="0"/>
          <p:nvPr/>
        </p:nvPicPr>
        <p:blipFill>
          <a:blip r:embed="rId3">
            <a:alphaModFix/>
          </a:blip>
          <a:stretch>
            <a:fillRect/>
          </a:stretch>
        </p:blipFill>
        <p:spPr>
          <a:xfrm>
            <a:off x="1069738" y="1493500"/>
            <a:ext cx="7250824" cy="303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132"/>
          <p:cNvPicPr preferRelativeResize="0"/>
          <p:nvPr/>
        </p:nvPicPr>
        <p:blipFill>
          <a:blip r:embed="rId3">
            <a:alphaModFix/>
          </a:blip>
          <a:stretch>
            <a:fillRect/>
          </a:stretch>
        </p:blipFill>
        <p:spPr>
          <a:xfrm>
            <a:off x="0" y="1328025"/>
            <a:ext cx="4248049" cy="1479375"/>
          </a:xfrm>
          <a:prstGeom prst="rect">
            <a:avLst/>
          </a:prstGeom>
          <a:noFill/>
          <a:ln>
            <a:noFill/>
          </a:ln>
        </p:spPr>
      </p:pic>
      <p:pic>
        <p:nvPicPr>
          <p:cNvPr id="635" name="Google Shape;635;p132"/>
          <p:cNvPicPr preferRelativeResize="0"/>
          <p:nvPr/>
        </p:nvPicPr>
        <p:blipFill>
          <a:blip r:embed="rId4">
            <a:alphaModFix/>
          </a:blip>
          <a:stretch>
            <a:fillRect/>
          </a:stretch>
        </p:blipFill>
        <p:spPr>
          <a:xfrm>
            <a:off x="4508825" y="964550"/>
            <a:ext cx="4524375" cy="4010025"/>
          </a:xfrm>
          <a:prstGeom prst="rect">
            <a:avLst/>
          </a:prstGeom>
          <a:noFill/>
          <a:ln>
            <a:noFill/>
          </a:ln>
        </p:spPr>
      </p:pic>
      <p:sp>
        <p:nvSpPr>
          <p:cNvPr id="636" name="Google Shape;636;p132"/>
          <p:cNvSpPr txBox="1"/>
          <p:nvPr/>
        </p:nvSpPr>
        <p:spPr>
          <a:xfrm>
            <a:off x="0" y="579775"/>
            <a:ext cx="467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highlight>
                  <a:schemeClr val="accent6"/>
                </a:highlight>
                <a:latin typeface="DM Sans"/>
                <a:ea typeface="DM Sans"/>
                <a:cs typeface="DM Sans"/>
                <a:sym typeface="DM Sans"/>
              </a:rPr>
              <a:t>Ejemplo: Hilda rol = user</a:t>
            </a:r>
            <a:endParaRPr b="1" sz="2000">
              <a:highlight>
                <a:schemeClr val="accent6"/>
              </a:highlight>
              <a:latin typeface="DM Sans"/>
              <a:ea typeface="DM Sans"/>
              <a:cs typeface="DM Sans"/>
              <a:sym typeface="DM Sans"/>
            </a:endParaRPr>
          </a:p>
        </p:txBody>
      </p:sp>
      <p:sp>
        <p:nvSpPr>
          <p:cNvPr id="637" name="Google Shape;637;p132"/>
          <p:cNvSpPr txBox="1"/>
          <p:nvPr/>
        </p:nvSpPr>
        <p:spPr>
          <a:xfrm>
            <a:off x="4572000" y="579775"/>
            <a:ext cx="467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highlight>
                  <a:schemeClr val="accent6"/>
                </a:highlight>
                <a:latin typeface="DM Sans"/>
                <a:ea typeface="DM Sans"/>
                <a:cs typeface="DM Sans"/>
                <a:sym typeface="DM Sans"/>
              </a:rPr>
              <a:t>Ejemplo: Hilda rol = admin</a:t>
            </a:r>
            <a:endParaRPr b="1" sz="2000">
              <a:highlight>
                <a:schemeClr val="accent6"/>
              </a:highlight>
              <a:latin typeface="DM Sans"/>
              <a:ea typeface="DM Sans"/>
              <a:cs typeface="DM Sans"/>
              <a:sym typeface="DM Sans"/>
            </a:endParaRPr>
          </a:p>
        </p:txBody>
      </p:sp>
      <p:pic>
        <p:nvPicPr>
          <p:cNvPr id="638" name="Google Shape;638;p132"/>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grpSp>
        <p:nvGrpSpPr>
          <p:cNvPr id="643" name="Google Shape;643;p133"/>
          <p:cNvGrpSpPr/>
          <p:nvPr/>
        </p:nvGrpSpPr>
        <p:grpSpPr>
          <a:xfrm>
            <a:off x="4202556" y="994173"/>
            <a:ext cx="738900" cy="738900"/>
            <a:chOff x="974706" y="2467173"/>
            <a:chExt cx="738900" cy="738900"/>
          </a:xfrm>
        </p:grpSpPr>
        <p:sp>
          <p:nvSpPr>
            <p:cNvPr id="644" name="Google Shape;644;p13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5" name="Google Shape;645;p133"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46" name="Google Shape;646;p133"/>
          <p:cNvSpPr txBox="1"/>
          <p:nvPr/>
        </p:nvSpPr>
        <p:spPr>
          <a:xfrm>
            <a:off x="1414750" y="195375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Handlebars con express</a:t>
            </a:r>
            <a:endParaRPr b="1" i="0" sz="4000" u="none" cap="none" strike="noStrike">
              <a:solidFill>
                <a:schemeClr val="dk1"/>
              </a:solidFill>
              <a:highlight>
                <a:srgbClr val="EAFF6A"/>
              </a:highlight>
              <a:latin typeface="DM Sans"/>
              <a:ea typeface="DM Sans"/>
              <a:cs typeface="DM Sans"/>
              <a:sym typeface="DM Sans"/>
            </a:endParaRPr>
          </a:p>
        </p:txBody>
      </p:sp>
      <p:sp>
        <p:nvSpPr>
          <p:cNvPr id="647" name="Google Shape;647;p133"/>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10/15 min</a:t>
            </a:r>
            <a:endParaRPr b="1" i="0" sz="2000" u="none" cap="none" strike="noStrike">
              <a:solidFill>
                <a:srgbClr val="83AEFB"/>
              </a:solidFill>
              <a:latin typeface="DM Sans"/>
              <a:ea typeface="DM Sans"/>
              <a:cs typeface="DM Sans"/>
              <a:sym typeface="DM Sans"/>
            </a:endParaRPr>
          </a:p>
        </p:txBody>
      </p:sp>
      <p:sp>
        <p:nvSpPr>
          <p:cNvPr id="648" name="Google Shape;648;p133"/>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Aplicando lo visto en una nueva plantilla</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grpSp>
        <p:nvGrpSpPr>
          <p:cNvPr id="653" name="Google Shape;653;p134"/>
          <p:cNvGrpSpPr/>
          <p:nvPr/>
        </p:nvGrpSpPr>
        <p:grpSpPr>
          <a:xfrm>
            <a:off x="457347" y="468298"/>
            <a:ext cx="431074" cy="431074"/>
            <a:chOff x="974706" y="2467173"/>
            <a:chExt cx="738900" cy="738900"/>
          </a:xfrm>
        </p:grpSpPr>
        <p:sp>
          <p:nvSpPr>
            <p:cNvPr id="654" name="Google Shape;654;p13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3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56" name="Google Shape;656;p134"/>
          <p:cNvSpPr txBox="1"/>
          <p:nvPr/>
        </p:nvSpPr>
        <p:spPr>
          <a:xfrm>
            <a:off x="501450" y="1081750"/>
            <a:ext cx="6318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Handlebars con express</a:t>
            </a:r>
            <a:endParaRPr b="1" i="0" sz="4000" u="none" cap="none" strike="noStrike">
              <a:solidFill>
                <a:schemeClr val="dk1"/>
              </a:solidFill>
              <a:latin typeface="DM Sans"/>
              <a:ea typeface="DM Sans"/>
              <a:cs typeface="DM Sans"/>
              <a:sym typeface="DM Sans"/>
            </a:endParaRPr>
          </a:p>
        </p:txBody>
      </p:sp>
      <p:pic>
        <p:nvPicPr>
          <p:cNvPr id="657" name="Google Shape;657;p134"/>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58" name="Google Shape;658;p134"/>
          <p:cNvSpPr txBox="1"/>
          <p:nvPr/>
        </p:nvSpPr>
        <p:spPr>
          <a:xfrm>
            <a:off x="549625" y="1820650"/>
            <a:ext cx="7261800" cy="236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Realizar un formulario en una nueva plantilla.</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Se creará un archivo “register.handlebars” como nueva plantilla, donde se colocará un form</a:t>
            </a:r>
            <a:endParaRPr sz="1350">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Dicho form debe servir para registrar un usuario, por lo que contará con nombre, correo, y contraseña</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Enviar los datos a una ruta POST ‘/user’, y guardar el usuario en un arreglo. Confirmar que el guardado se realice exitosamente. </a:t>
            </a:r>
            <a:endParaRPr sz="1350">
              <a:solidFill>
                <a:schemeClr val="dk1"/>
              </a:solidFill>
              <a:highlight>
                <a:schemeClr val="lt1"/>
              </a:highlight>
              <a:latin typeface="DM Sans"/>
              <a:ea typeface="DM Sans"/>
              <a:cs typeface="DM Sans"/>
              <a:sym typeface="DM Sans"/>
            </a:endParaRPr>
          </a:p>
        </p:txBody>
      </p:sp>
      <p:sp>
        <p:nvSpPr>
          <p:cNvPr id="659" name="Google Shape;659;p13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9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339" name="Google Shape;339;p99"/>
          <p:cNvSpPr txBox="1"/>
          <p:nvPr/>
        </p:nvSpPr>
        <p:spPr>
          <a:xfrm>
            <a:off x="473350" y="1509200"/>
            <a:ext cx="84231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b="1" lang="es" sz="2200">
                <a:solidFill>
                  <a:srgbClr val="B7B7B7"/>
                </a:solidFill>
                <a:latin typeface="DM Sans"/>
                <a:ea typeface="DM Sans"/>
                <a:cs typeface="DM Sans"/>
                <a:sym typeface="DM Sans"/>
              </a:rPr>
              <a:t> </a:t>
            </a:r>
            <a:r>
              <a:rPr b="1" lang="es" sz="2200">
                <a:solidFill>
                  <a:srgbClr val="B7B7B7"/>
                </a:solidFill>
                <a:latin typeface="DM Sans"/>
                <a:ea typeface="DM Sans"/>
                <a:cs typeface="DM Sans"/>
                <a:sym typeface="DM Sans"/>
              </a:rPr>
              <a:t>se mostrará la implementación de express Router </a:t>
            </a:r>
            <a:r>
              <a:rPr lang="es" sz="2200">
                <a:solidFill>
                  <a:srgbClr val="B7B7B7"/>
                </a:solidFill>
                <a:latin typeface="DM Sans"/>
                <a:ea typeface="DM Sans"/>
                <a:cs typeface="DM Sans"/>
                <a:sym typeface="DM Sans"/>
              </a:rPr>
              <a:t>con un ejercicio práctico</a:t>
            </a:r>
            <a:endParaRPr sz="2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200">
                <a:solidFill>
                  <a:srgbClr val="83AEFB"/>
                </a:solidFill>
                <a:latin typeface="DM Sans"/>
                <a:ea typeface="DM Sans"/>
                <a:cs typeface="DM Sans"/>
                <a:sym typeface="DM Sans"/>
              </a:rPr>
              <a:t>¿De qué manera?</a:t>
            </a:r>
            <a:endParaRPr b="1" sz="2200">
              <a:solidFill>
                <a:srgbClr val="83AEFB"/>
              </a:solidFill>
              <a:latin typeface="DM Sans"/>
              <a:ea typeface="DM Sans"/>
              <a:cs typeface="DM Sans"/>
              <a:sym typeface="DM Sans"/>
            </a:endParaRPr>
          </a:p>
          <a:p>
            <a:pPr indent="0" lvl="0" marL="0" rtl="0" algn="l">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200">
              <a:solidFill>
                <a:srgbClr val="B7B7B7"/>
              </a:solidFill>
              <a:latin typeface="DM Sans"/>
              <a:ea typeface="DM Sans"/>
              <a:cs typeface="DM Sans"/>
              <a:sym typeface="DM Sans"/>
            </a:endParaRPr>
          </a:p>
          <a:p>
            <a:pPr indent="0" lvl="0" marL="0" rtl="0" algn="l">
              <a:spcBef>
                <a:spcPts val="0"/>
              </a:spcBef>
              <a:spcAft>
                <a:spcPts val="0"/>
              </a:spcAft>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None/>
            </a:pPr>
            <a:r>
              <a:rPr lang="es" sz="1800">
                <a:solidFill>
                  <a:srgbClr val="B7B7B7"/>
                </a:solidFill>
                <a:latin typeface="DM Sans"/>
                <a:ea typeface="DM Sans"/>
                <a:cs typeface="DM Sans"/>
                <a:sym typeface="DM Sans"/>
              </a:rPr>
              <a:t>Tiempo estimado: </a:t>
            </a:r>
            <a:r>
              <a:rPr b="1" lang="es" sz="1800">
                <a:solidFill>
                  <a:srgbClr val="83AEFB"/>
                </a:solidFill>
                <a:latin typeface="DM Sans"/>
                <a:ea typeface="DM Sans"/>
                <a:cs typeface="DM Sans"/>
                <a:sym typeface="DM Sans"/>
              </a:rPr>
              <a:t>15 minutos</a:t>
            </a:r>
            <a:endParaRPr b="1" sz="1800">
              <a:solidFill>
                <a:srgbClr val="83AEFB"/>
              </a:solidFill>
              <a:latin typeface="DM Sans"/>
              <a:ea typeface="DM Sans"/>
              <a:cs typeface="DM Sans"/>
              <a:sym typeface="DM Sans"/>
            </a:endParaRPr>
          </a:p>
        </p:txBody>
      </p:sp>
      <p:grpSp>
        <p:nvGrpSpPr>
          <p:cNvPr id="340" name="Google Shape;340;p99"/>
          <p:cNvGrpSpPr/>
          <p:nvPr/>
        </p:nvGrpSpPr>
        <p:grpSpPr>
          <a:xfrm>
            <a:off x="473351" y="619523"/>
            <a:ext cx="738900" cy="738900"/>
            <a:chOff x="473351" y="619523"/>
            <a:chExt cx="738900" cy="738900"/>
          </a:xfrm>
        </p:grpSpPr>
        <p:sp>
          <p:nvSpPr>
            <p:cNvPr id="341" name="Google Shape;341;p9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2" name="Google Shape;342;p99"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35"/>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136"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grpSp>
        <p:nvGrpSpPr>
          <p:cNvPr id="347" name="Google Shape;347;p100"/>
          <p:cNvGrpSpPr/>
          <p:nvPr/>
        </p:nvGrpSpPr>
        <p:grpSpPr>
          <a:xfrm>
            <a:off x="457350" y="468286"/>
            <a:ext cx="431074" cy="431074"/>
            <a:chOff x="473351" y="619523"/>
            <a:chExt cx="738900" cy="738900"/>
          </a:xfrm>
        </p:grpSpPr>
        <p:sp>
          <p:nvSpPr>
            <p:cNvPr id="348" name="Google Shape;348;p10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9" name="Google Shape;349;p100"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350" name="Google Shape;350;p100"/>
          <p:cNvSpPr txBox="1"/>
          <p:nvPr/>
        </p:nvSpPr>
        <p:spPr>
          <a:xfrm>
            <a:off x="394800" y="899375"/>
            <a:ext cx="8974500" cy="72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900">
                <a:solidFill>
                  <a:schemeClr val="dk1"/>
                </a:solidFill>
                <a:latin typeface="DM Sans"/>
                <a:ea typeface="DM Sans"/>
                <a:cs typeface="DM Sans"/>
                <a:sym typeface="DM Sans"/>
              </a:rPr>
              <a:t>Express Router</a:t>
            </a:r>
            <a:endParaRPr b="1" sz="3900">
              <a:solidFill>
                <a:schemeClr val="dk1"/>
              </a:solidFill>
              <a:latin typeface="DM Sans"/>
              <a:ea typeface="DM Sans"/>
              <a:cs typeface="DM Sans"/>
              <a:sym typeface="DM Sans"/>
            </a:endParaRPr>
          </a:p>
        </p:txBody>
      </p:sp>
      <p:sp>
        <p:nvSpPr>
          <p:cNvPr id="351" name="Google Shape;351;p10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352" name="Google Shape;352;p100"/>
          <p:cNvSpPr txBox="1"/>
          <p:nvPr/>
        </p:nvSpPr>
        <p:spPr>
          <a:xfrm>
            <a:off x="394800" y="1723550"/>
            <a:ext cx="81777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¿Cómo lo hacemos? </a:t>
            </a:r>
            <a:r>
              <a:rPr b="1" lang="es" sz="1350">
                <a:latin typeface="DM Sans"/>
                <a:ea typeface="DM Sans"/>
                <a:cs typeface="DM Sans"/>
                <a:sym typeface="DM Sans"/>
              </a:rPr>
              <a:t>Se crearán dos routers: users y pets. </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El router de users debe tener la ruta principal /api/users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El router de pets debe tener la ruta principal /api/pets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Ambos deben tener, de manera interna, un array para almacenarlos.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Ambos deben contar con un método get en su ruta raíz para poder obtener el arreglo.</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Ambos deben contar con un método POST en su ruta raíz para poder agregar un usuario o mascota según sea el router.</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Conectar los routers al archivo app.js para tener listo el apuntador al router.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Probar funcionalidad con Postman.</a:t>
            </a:r>
            <a:endParaRPr sz="1350">
              <a:latin typeface="DM Sans"/>
              <a:ea typeface="DM Sans"/>
              <a:cs typeface="DM Sans"/>
              <a:sym typeface="DM Sans"/>
            </a:endParaRPr>
          </a:p>
          <a:p>
            <a:pPr indent="0" lvl="0" marL="457200" rtl="0" algn="l">
              <a:lnSpc>
                <a:spcPct val="115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0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a:t>
            </a:r>
            <a:r>
              <a:rPr b="1" lang="es" sz="3500">
                <a:solidFill>
                  <a:srgbClr val="EAFF6A"/>
                </a:solidFill>
                <a:latin typeface="DM Sans"/>
                <a:ea typeface="DM Sans"/>
                <a:cs typeface="DM Sans"/>
                <a:sym typeface="DM Sans"/>
              </a:rPr>
              <a:t>archivos estáticos</a:t>
            </a:r>
            <a:endParaRPr b="1" i="0" sz="3500" u="none" cap="none" strike="noStrike">
              <a:solidFill>
                <a:srgbClr val="EAFF6A"/>
              </a:solidFill>
              <a:latin typeface="DM Sans"/>
              <a:ea typeface="DM Sans"/>
              <a:cs typeface="DM Sans"/>
              <a:sym typeface="DM Sans"/>
            </a:endParaRPr>
          </a:p>
        </p:txBody>
      </p:sp>
      <p:sp>
        <p:nvSpPr>
          <p:cNvPr id="358" name="Google Shape;358;p101"/>
          <p:cNvSpPr txBox="1"/>
          <p:nvPr/>
        </p:nvSpPr>
        <p:spPr>
          <a:xfrm>
            <a:off x="473350" y="1415400"/>
            <a:ext cx="7734900" cy="32631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Se agregará una carpeta pública, la cual contendrá dentro una carpeta “img”, donde guardaremos una imagen, desde el navegador se deberá acceder a este archivo a partir del servicio de archivos estáticos</a:t>
            </a:r>
            <a:endParaRPr sz="2500">
              <a:solidFill>
                <a:srgbClr val="B7B7B7"/>
              </a:solidFill>
              <a:latin typeface="DM Sans"/>
              <a:ea typeface="DM Sans"/>
              <a:cs typeface="DM Sans"/>
              <a:sym typeface="DM Sans"/>
            </a:endParaRPr>
          </a:p>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Crear una página index.html que contenga un mensaje de bienvenida y acceder desde la ruta raíz a éste.</a:t>
            </a:r>
            <a:endParaRPr sz="2500">
              <a:solidFill>
                <a:srgbClr val="B7B7B7"/>
              </a:solidFill>
              <a:latin typeface="DM Sans"/>
              <a:ea typeface="DM Sans"/>
              <a:cs typeface="DM Sans"/>
              <a:sym typeface="DM Sans"/>
            </a:endParaRPr>
          </a:p>
        </p:txBody>
      </p:sp>
      <p:grpSp>
        <p:nvGrpSpPr>
          <p:cNvPr id="359" name="Google Shape;359;p101"/>
          <p:cNvGrpSpPr/>
          <p:nvPr/>
        </p:nvGrpSpPr>
        <p:grpSpPr>
          <a:xfrm>
            <a:off x="473351" y="619523"/>
            <a:ext cx="738900" cy="738900"/>
            <a:chOff x="473351" y="619523"/>
            <a:chExt cx="738900" cy="738900"/>
          </a:xfrm>
        </p:grpSpPr>
        <p:sp>
          <p:nvSpPr>
            <p:cNvPr id="360" name="Google Shape;360;p10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1" name="Google Shape;361;p10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102"/>
          <p:cNvPicPr preferRelativeResize="0"/>
          <p:nvPr/>
        </p:nvPicPr>
        <p:blipFill>
          <a:blip r:embed="rId3">
            <a:alphaModFix/>
          </a:blip>
          <a:stretch>
            <a:fillRect/>
          </a:stretch>
        </p:blipFill>
        <p:spPr>
          <a:xfrm>
            <a:off x="572975" y="1489750"/>
            <a:ext cx="7998050" cy="3008575"/>
          </a:xfrm>
          <a:prstGeom prst="rect">
            <a:avLst/>
          </a:prstGeom>
          <a:noFill/>
          <a:ln>
            <a:noFill/>
          </a:ln>
        </p:spPr>
      </p:pic>
      <p:sp>
        <p:nvSpPr>
          <p:cNvPr id="367" name="Google Shape;367;p102"/>
          <p:cNvSpPr txBox="1"/>
          <p:nvPr/>
        </p:nvSpPr>
        <p:spPr>
          <a:xfrm>
            <a:off x="1140000" y="227650"/>
            <a:ext cx="68640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500">
                <a:solidFill>
                  <a:schemeClr val="lt1"/>
                </a:solidFill>
                <a:latin typeface="DM Sans"/>
                <a:ea typeface="DM Sans"/>
                <a:cs typeface="DM Sans"/>
                <a:sym typeface="DM Sans"/>
              </a:rPr>
              <a:t>Ejemplo sobre archivos estáticos en express</a:t>
            </a:r>
            <a:endParaRPr b="1" sz="3500">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grpSp>
        <p:nvGrpSpPr>
          <p:cNvPr id="372" name="Google Shape;372;p103"/>
          <p:cNvGrpSpPr/>
          <p:nvPr/>
        </p:nvGrpSpPr>
        <p:grpSpPr>
          <a:xfrm>
            <a:off x="4202556" y="994173"/>
            <a:ext cx="738900" cy="738900"/>
            <a:chOff x="974706" y="2467173"/>
            <a:chExt cx="738900" cy="738900"/>
          </a:xfrm>
        </p:grpSpPr>
        <p:sp>
          <p:nvSpPr>
            <p:cNvPr id="373" name="Google Shape;373;p10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4" name="Google Shape;374;p103"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75" name="Google Shape;375;p103"/>
          <p:cNvSpPr txBox="1"/>
          <p:nvPr/>
        </p:nvSpPr>
        <p:spPr>
          <a:xfrm>
            <a:off x="1414750" y="180135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Carpeta public</a:t>
            </a:r>
            <a:endParaRPr b="1" i="0" sz="4000" u="none" cap="none" strike="noStrike">
              <a:solidFill>
                <a:schemeClr val="dk1"/>
              </a:solidFill>
              <a:highlight>
                <a:srgbClr val="EAFF6A"/>
              </a:highlight>
              <a:latin typeface="DM Sans"/>
              <a:ea typeface="DM Sans"/>
              <a:cs typeface="DM Sans"/>
              <a:sym typeface="DM Sans"/>
            </a:endParaRPr>
          </a:p>
        </p:txBody>
      </p:sp>
      <p:sp>
        <p:nvSpPr>
          <p:cNvPr id="376" name="Google Shape;376;p103"/>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10/15 min</a:t>
            </a:r>
            <a:endParaRPr b="1" i="0" sz="2000" u="none" cap="none" strike="noStrike">
              <a:solidFill>
                <a:srgbClr val="83AEFB"/>
              </a:solidFill>
              <a:latin typeface="DM Sans"/>
              <a:ea typeface="DM Sans"/>
              <a:cs typeface="DM Sans"/>
              <a:sym typeface="DM Sans"/>
            </a:endParaRPr>
          </a:p>
        </p:txBody>
      </p:sp>
      <p:sp>
        <p:nvSpPr>
          <p:cNvPr id="377" name="Google Shape;377;p103"/>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Trabajaremos más a fondo el index que tenemos actualmente</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grpSp>
        <p:nvGrpSpPr>
          <p:cNvPr id="382" name="Google Shape;382;p104"/>
          <p:cNvGrpSpPr/>
          <p:nvPr/>
        </p:nvGrpSpPr>
        <p:grpSpPr>
          <a:xfrm>
            <a:off x="457347" y="468298"/>
            <a:ext cx="431074" cy="431074"/>
            <a:chOff x="974706" y="2467173"/>
            <a:chExt cx="738900" cy="738900"/>
          </a:xfrm>
        </p:grpSpPr>
        <p:sp>
          <p:nvSpPr>
            <p:cNvPr id="383" name="Google Shape;383;p10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10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85" name="Google Shape;385;p104"/>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Carpeta public</a:t>
            </a:r>
            <a:endParaRPr b="1" i="0" sz="4000" u="none" cap="none" strike="noStrike">
              <a:solidFill>
                <a:schemeClr val="dk1"/>
              </a:solidFill>
              <a:latin typeface="DM Sans"/>
              <a:ea typeface="DM Sans"/>
              <a:cs typeface="DM Sans"/>
              <a:sym typeface="DM Sans"/>
            </a:endParaRPr>
          </a:p>
        </p:txBody>
      </p:sp>
      <p:pic>
        <p:nvPicPr>
          <p:cNvPr id="386" name="Google Shape;386;p104"/>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87" name="Google Shape;387;p104"/>
          <p:cNvSpPr txBox="1"/>
          <p:nvPr/>
        </p:nvSpPr>
        <p:spPr>
          <a:xfrm>
            <a:off x="549625" y="1820650"/>
            <a:ext cx="7261800" cy="250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Partiendo del ejemplo anterior, recrear la estructura con un index.html para poder visualizarse en la ruta raíz. </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01625" lvl="0" marL="457200" rtl="0" algn="l">
              <a:lnSpc>
                <a:spcPct val="150000"/>
              </a:lnSpc>
              <a:spcBef>
                <a:spcPts val="0"/>
              </a:spcBef>
              <a:spcAft>
                <a:spcPts val="0"/>
              </a:spcAft>
              <a:buClr>
                <a:srgbClr val="EA90FF"/>
              </a:buClr>
              <a:buSzPts val="1150"/>
              <a:buFont typeface="DM Sans"/>
              <a:buChar char="✓"/>
            </a:pPr>
            <a:r>
              <a:rPr lang="es" sz="1300">
                <a:solidFill>
                  <a:schemeClr val="dk1"/>
                </a:solidFill>
                <a:highlight>
                  <a:schemeClr val="lt1"/>
                </a:highlight>
                <a:latin typeface="DM Sans"/>
                <a:ea typeface="DM Sans"/>
                <a:cs typeface="DM Sans"/>
                <a:sym typeface="DM Sans"/>
              </a:rPr>
              <a:t>En este archivo deberá haber un formulario donde podremos ingresar una mascota a partir del método POST. Dicho POST conectará al endpoint raíz del router pets</a:t>
            </a:r>
            <a:endParaRPr sz="1150">
              <a:latin typeface="DM Sans"/>
              <a:ea typeface="DM Sans"/>
              <a:cs typeface="DM Sans"/>
              <a:sym typeface="DM Sans"/>
            </a:endParaRPr>
          </a:p>
          <a:p>
            <a:pPr indent="-301625" lvl="0" marL="457200" rtl="0" algn="l">
              <a:lnSpc>
                <a:spcPct val="150000"/>
              </a:lnSpc>
              <a:spcBef>
                <a:spcPts val="0"/>
              </a:spcBef>
              <a:spcAft>
                <a:spcPts val="0"/>
              </a:spcAft>
              <a:buClr>
                <a:srgbClr val="EA90FF"/>
              </a:buClr>
              <a:buSzPts val="1150"/>
              <a:buFont typeface="DM Sans"/>
              <a:buChar char="✓"/>
            </a:pPr>
            <a:r>
              <a:rPr lang="es" sz="1300">
                <a:solidFill>
                  <a:schemeClr val="dk1"/>
                </a:solidFill>
                <a:highlight>
                  <a:schemeClr val="lt1"/>
                </a:highlight>
                <a:latin typeface="DM Sans"/>
                <a:ea typeface="DM Sans"/>
                <a:cs typeface="DM Sans"/>
                <a:sym typeface="DM Sans"/>
              </a:rPr>
              <a:t>Configurar el router pets para que pueda recibir el json por parte del formulario (recordar express.json()  y express.urlencoded({extended:true}))</a:t>
            </a:r>
            <a:endParaRPr sz="1300">
              <a:solidFill>
                <a:schemeClr val="dk1"/>
              </a:solidFill>
              <a:highlight>
                <a:schemeClr val="lt1"/>
              </a:highlight>
              <a:latin typeface="DM Sans"/>
              <a:ea typeface="DM Sans"/>
              <a:cs typeface="DM Sans"/>
              <a:sym typeface="DM Sans"/>
            </a:endParaRPr>
          </a:p>
          <a:p>
            <a:pPr indent="-311150" lvl="0" marL="457200" rtl="0" algn="l">
              <a:lnSpc>
                <a:spcPct val="150000"/>
              </a:lnSpc>
              <a:spcBef>
                <a:spcPts val="0"/>
              </a:spcBef>
              <a:spcAft>
                <a:spcPts val="0"/>
              </a:spcAft>
              <a:buClr>
                <a:srgbClr val="EA90FF"/>
              </a:buClr>
              <a:buSzPts val="1300"/>
              <a:buFont typeface="DM Sans"/>
              <a:buChar char="✓"/>
            </a:pPr>
            <a:r>
              <a:rPr lang="es" sz="1300">
                <a:solidFill>
                  <a:schemeClr val="dk1"/>
                </a:solidFill>
                <a:highlight>
                  <a:schemeClr val="lt1"/>
                </a:highlight>
                <a:latin typeface="DM Sans"/>
                <a:ea typeface="DM Sans"/>
                <a:cs typeface="DM Sans"/>
                <a:sym typeface="DM Sans"/>
              </a:rPr>
              <a:t>Verificar con POSTMAN que la información llegue al servidor y se guarde correctamente.</a:t>
            </a:r>
            <a:endParaRPr sz="1300">
              <a:solidFill>
                <a:schemeClr val="dk1"/>
              </a:solidFill>
              <a:highlight>
                <a:schemeClr val="lt1"/>
              </a:highlight>
              <a:latin typeface="DM Sans"/>
              <a:ea typeface="DM Sans"/>
              <a:cs typeface="DM Sans"/>
              <a:sym typeface="DM Sans"/>
            </a:endParaRPr>
          </a:p>
        </p:txBody>
      </p:sp>
      <p:sp>
        <p:nvSpPr>
          <p:cNvPr id="388" name="Google Shape;388;p10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